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Hatton Bold" charset="1" panose="00000800000000000000"/>
      <p:regular r:id="rId28"/>
    </p:embeddedFont>
    <p:embeddedFont>
      <p:font typeface="Canva Sans Bold" charset="1" panose="020B0803030501040103"/>
      <p:regular r:id="rId29"/>
    </p:embeddedFont>
    <p:embeddedFont>
      <p:font typeface="Times New Roman Bold" charset="1" panose="02030802070405020303"/>
      <p:regular r:id="rId30"/>
    </p:embeddedFont>
    <p:embeddedFont>
      <p:font typeface="Cormorant SC Bold" charset="1" panose="00000800000000000000"/>
      <p:regular r:id="rId31"/>
    </p:embeddedFont>
    <p:embeddedFont>
      <p:font typeface="Public Sans" charset="1" panose="00000000000000000000"/>
      <p:regular r:id="rId32"/>
    </p:embeddedFont>
    <p:embeddedFont>
      <p:font typeface="Times New Roman" charset="1" panose="02030502070405020303"/>
      <p:regular r:id="rId33"/>
    </p:embeddedFont>
    <p:embeddedFont>
      <p:font typeface="Aileron Ultra-Bold" charset="1" panose="00000A00000000000000"/>
      <p:regular r:id="rId34"/>
    </p:embeddedFont>
    <p:embeddedFont>
      <p:font typeface="Canva Sans" charset="1" panose="020B05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4064292" y="4011714"/>
            <a:ext cx="9327263" cy="5246586"/>
          </a:xfrm>
          <a:custGeom>
            <a:avLst/>
            <a:gdLst/>
            <a:ahLst/>
            <a:cxnLst/>
            <a:rect r="r" b="b" t="t" l="l"/>
            <a:pathLst>
              <a:path h="5246586" w="9327263">
                <a:moveTo>
                  <a:pt x="0" y="0"/>
                </a:moveTo>
                <a:lnTo>
                  <a:pt x="9327263" y="0"/>
                </a:lnTo>
                <a:lnTo>
                  <a:pt x="9327263" y="5246586"/>
                </a:lnTo>
                <a:lnTo>
                  <a:pt x="0" y="5246586"/>
                </a:lnTo>
                <a:lnTo>
                  <a:pt x="0" y="0"/>
                </a:lnTo>
                <a:close/>
              </a:path>
            </a:pathLst>
          </a:custGeom>
          <a:blipFill>
            <a:blip r:embed="rId2"/>
            <a:stretch>
              <a:fillRect l="0" t="0" r="0" b="0"/>
            </a:stretch>
          </a:blipFill>
        </p:spPr>
      </p:sp>
      <p:sp>
        <p:nvSpPr>
          <p:cNvPr name="TextBox 3" id="3"/>
          <p:cNvSpPr txBox="true"/>
          <p:nvPr/>
        </p:nvSpPr>
        <p:spPr>
          <a:xfrm rot="0">
            <a:off x="1028700" y="857250"/>
            <a:ext cx="15772699" cy="2187906"/>
          </a:xfrm>
          <a:prstGeom prst="rect">
            <a:avLst/>
          </a:prstGeom>
        </p:spPr>
        <p:txBody>
          <a:bodyPr anchor="t" rtlCol="false" tIns="0" lIns="0" bIns="0" rIns="0">
            <a:spAutoFit/>
          </a:bodyPr>
          <a:lstStyle/>
          <a:p>
            <a:pPr algn="ctr">
              <a:lnSpc>
                <a:spcPts val="8556"/>
              </a:lnSpc>
            </a:pPr>
            <a:r>
              <a:rPr lang="en-US" sz="6111">
                <a:solidFill>
                  <a:srgbClr val="000000"/>
                </a:solidFill>
                <a:latin typeface="Hatton Bold"/>
                <a:ea typeface="Hatton Bold"/>
                <a:cs typeface="Hatton Bold"/>
                <a:sym typeface="Hatton Bold"/>
              </a:rPr>
              <a:t>DETECTION OF PARKINSON AND ALZHEIMER'S DISEASE</a:t>
            </a:r>
          </a:p>
        </p:txBody>
      </p:sp>
      <p:sp>
        <p:nvSpPr>
          <p:cNvPr name="TextBox 4" id="4"/>
          <p:cNvSpPr txBox="true"/>
          <p:nvPr/>
        </p:nvSpPr>
        <p:spPr>
          <a:xfrm rot="0">
            <a:off x="6423155" y="3194418"/>
            <a:ext cx="393156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ea typeface="Canva Sans Bold"/>
                <a:cs typeface="Canva Sans Bold"/>
                <a:sym typeface="Canva Sans Bold"/>
              </a:rPr>
              <a:t>(using EEG signals)</a:t>
            </a:r>
          </a:p>
        </p:txBody>
      </p:sp>
      <p:sp>
        <p:nvSpPr>
          <p:cNvPr name="TextBox 5" id="5"/>
          <p:cNvSpPr txBox="true"/>
          <p:nvPr/>
        </p:nvSpPr>
        <p:spPr>
          <a:xfrm rot="0">
            <a:off x="15166419" y="7939465"/>
            <a:ext cx="2092881" cy="1318835"/>
          </a:xfrm>
          <a:prstGeom prst="rect">
            <a:avLst/>
          </a:prstGeom>
        </p:spPr>
        <p:txBody>
          <a:bodyPr anchor="t" rtlCol="false" tIns="0" lIns="0" bIns="0" rIns="0">
            <a:spAutoFit/>
          </a:bodyPr>
          <a:lstStyle/>
          <a:p>
            <a:pPr algn="just">
              <a:lnSpc>
                <a:spcPts val="3433"/>
              </a:lnSpc>
            </a:pPr>
            <a:r>
              <a:rPr lang="en-US" sz="2452">
                <a:solidFill>
                  <a:srgbClr val="000000"/>
                </a:solidFill>
                <a:latin typeface="Times New Roman Bold"/>
                <a:ea typeface="Times New Roman Bold"/>
                <a:cs typeface="Times New Roman Bold"/>
                <a:sym typeface="Times New Roman Bold"/>
              </a:rPr>
              <a:t>By:</a:t>
            </a:r>
          </a:p>
          <a:p>
            <a:pPr algn="just">
              <a:lnSpc>
                <a:spcPts val="3433"/>
              </a:lnSpc>
            </a:pPr>
            <a:r>
              <a:rPr lang="en-US" sz="2452">
                <a:solidFill>
                  <a:srgbClr val="000000"/>
                </a:solidFill>
                <a:latin typeface="Times New Roman Bold"/>
                <a:ea typeface="Times New Roman Bold"/>
                <a:cs typeface="Times New Roman Bold"/>
                <a:sym typeface="Times New Roman Bold"/>
              </a:rPr>
              <a:t>N. Sai Geethika</a:t>
            </a:r>
          </a:p>
          <a:p>
            <a:pPr algn="just">
              <a:lnSpc>
                <a:spcPts val="3433"/>
              </a:lnSpc>
            </a:pPr>
            <a:r>
              <a:rPr lang="en-US" sz="2452">
                <a:solidFill>
                  <a:srgbClr val="000000"/>
                </a:solidFill>
                <a:latin typeface="Times New Roman Bold"/>
                <a:ea typeface="Times New Roman Bold"/>
                <a:cs typeface="Times New Roman Bold"/>
                <a:sym typeface="Times New Roman Bold"/>
              </a:rPr>
              <a:t>N. Renu Sri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940962" y="2961917"/>
            <a:ext cx="7508838" cy="5009611"/>
          </a:xfrm>
          <a:custGeom>
            <a:avLst/>
            <a:gdLst/>
            <a:ahLst/>
            <a:cxnLst/>
            <a:rect r="r" b="b" t="t" l="l"/>
            <a:pathLst>
              <a:path h="5009611" w="7508838">
                <a:moveTo>
                  <a:pt x="0" y="0"/>
                </a:moveTo>
                <a:lnTo>
                  <a:pt x="7508838" y="0"/>
                </a:lnTo>
                <a:lnTo>
                  <a:pt x="7508838" y="5009611"/>
                </a:lnTo>
                <a:lnTo>
                  <a:pt x="0" y="5009611"/>
                </a:lnTo>
                <a:lnTo>
                  <a:pt x="0" y="0"/>
                </a:lnTo>
                <a:close/>
              </a:path>
            </a:pathLst>
          </a:custGeom>
          <a:blipFill>
            <a:blip r:embed="rId2"/>
            <a:stretch>
              <a:fillRect l="0" t="0" r="0" b="0"/>
            </a:stretch>
          </a:blipFill>
        </p:spPr>
      </p:sp>
      <p:sp>
        <p:nvSpPr>
          <p:cNvPr name="TextBox 3" id="3"/>
          <p:cNvSpPr txBox="true"/>
          <p:nvPr/>
        </p:nvSpPr>
        <p:spPr>
          <a:xfrm rot="0">
            <a:off x="1028700" y="819150"/>
            <a:ext cx="7003495"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OBJECTIVES:</a:t>
            </a:r>
          </a:p>
        </p:txBody>
      </p:sp>
      <p:sp>
        <p:nvSpPr>
          <p:cNvPr name="TextBox 4" id="4"/>
          <p:cNvSpPr txBox="true"/>
          <p:nvPr/>
        </p:nvSpPr>
        <p:spPr>
          <a:xfrm rot="0">
            <a:off x="699655" y="3293021"/>
            <a:ext cx="8721762" cy="48482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Develop a machine learning model for the detection of Alzheimer and Parkinson using electroencephalography (EEG) signals.</a:t>
            </a:r>
          </a:p>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Implement real-time monitoring systems for continuous state of disease detection and prediction.</a:t>
            </a:r>
          </a:p>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Evaluate the performance of the proposed models on diverse EEG datasets to assess generalizability and reliability.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8800612" y="3130431"/>
            <a:ext cx="7778943" cy="5406365"/>
          </a:xfrm>
          <a:custGeom>
            <a:avLst/>
            <a:gdLst/>
            <a:ahLst/>
            <a:cxnLst/>
            <a:rect r="r" b="b" t="t" l="l"/>
            <a:pathLst>
              <a:path h="5406365" w="7778943">
                <a:moveTo>
                  <a:pt x="0" y="0"/>
                </a:moveTo>
                <a:lnTo>
                  <a:pt x="7778943" y="0"/>
                </a:lnTo>
                <a:lnTo>
                  <a:pt x="7778943" y="5406365"/>
                </a:lnTo>
                <a:lnTo>
                  <a:pt x="0" y="5406365"/>
                </a:lnTo>
                <a:lnTo>
                  <a:pt x="0" y="0"/>
                </a:lnTo>
                <a:close/>
              </a:path>
            </a:pathLst>
          </a:custGeom>
          <a:blipFill>
            <a:blip r:embed="rId2"/>
            <a:stretch>
              <a:fillRect l="0" t="0" r="0" b="0"/>
            </a:stretch>
          </a:blipFill>
        </p:spPr>
      </p:sp>
      <p:sp>
        <p:nvSpPr>
          <p:cNvPr name="TextBox 3" id="3"/>
          <p:cNvSpPr txBox="true"/>
          <p:nvPr/>
        </p:nvSpPr>
        <p:spPr>
          <a:xfrm rot="0">
            <a:off x="1028700" y="993007"/>
            <a:ext cx="14031325"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Why only EEG SIGNALS?</a:t>
            </a:r>
          </a:p>
        </p:txBody>
      </p:sp>
      <p:sp>
        <p:nvSpPr>
          <p:cNvPr name="TextBox 4" id="4"/>
          <p:cNvSpPr txBox="true"/>
          <p:nvPr/>
        </p:nvSpPr>
        <p:spPr>
          <a:xfrm rot="0">
            <a:off x="1047750" y="3488444"/>
            <a:ext cx="7752862" cy="2707869"/>
          </a:xfrm>
          <a:prstGeom prst="rect">
            <a:avLst/>
          </a:prstGeom>
        </p:spPr>
        <p:txBody>
          <a:bodyPr anchor="t" rtlCol="false" tIns="0" lIns="0" bIns="0" rIns="0">
            <a:spAutoFit/>
          </a:bodyPr>
          <a:lstStyle/>
          <a:p>
            <a:pPr algn="l" marL="1069882" indent="-534941" lvl="1">
              <a:lnSpc>
                <a:spcPts val="6937"/>
              </a:lnSpc>
              <a:buFont typeface="Arial"/>
              <a:buChar char="•"/>
            </a:pPr>
            <a:r>
              <a:rPr lang="en-US" sz="4955">
                <a:solidFill>
                  <a:srgbClr val="000000"/>
                </a:solidFill>
                <a:latin typeface="Times New Roman"/>
                <a:ea typeface="Times New Roman"/>
                <a:cs typeface="Times New Roman"/>
                <a:sym typeface="Times New Roman"/>
              </a:rPr>
              <a:t>Non-invasive and safe</a:t>
            </a:r>
          </a:p>
          <a:p>
            <a:pPr algn="l" marL="1069882" indent="-534941" lvl="1">
              <a:lnSpc>
                <a:spcPts val="6937"/>
              </a:lnSpc>
              <a:buFont typeface="Arial"/>
              <a:buChar char="•"/>
            </a:pPr>
            <a:r>
              <a:rPr lang="en-US" sz="4955">
                <a:solidFill>
                  <a:srgbClr val="000000"/>
                </a:solidFill>
                <a:latin typeface="Times New Roman"/>
                <a:ea typeface="Times New Roman"/>
                <a:cs typeface="Times New Roman"/>
                <a:sym typeface="Times New Roman"/>
              </a:rPr>
              <a:t>Response to Medication</a:t>
            </a:r>
          </a:p>
          <a:p>
            <a:pPr algn="l" marL="1069882" indent="-534941" lvl="1">
              <a:lnSpc>
                <a:spcPts val="6937"/>
              </a:lnSpc>
              <a:buFont typeface="Arial"/>
              <a:buChar char="•"/>
            </a:pPr>
            <a:r>
              <a:rPr lang="en-US" sz="4955">
                <a:solidFill>
                  <a:srgbClr val="000000"/>
                </a:solidFill>
                <a:latin typeface="Times New Roman"/>
                <a:ea typeface="Times New Roman"/>
                <a:cs typeface="Times New Roman"/>
                <a:sym typeface="Times New Roman"/>
              </a:rPr>
              <a:t>Cost-effectiveness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572806"/>
            <a:ext cx="7727037" cy="4777961"/>
          </a:xfrm>
          <a:custGeom>
            <a:avLst/>
            <a:gdLst/>
            <a:ahLst/>
            <a:cxnLst/>
            <a:rect r="r" b="b" t="t" l="l"/>
            <a:pathLst>
              <a:path h="4777961" w="7727037">
                <a:moveTo>
                  <a:pt x="0" y="0"/>
                </a:moveTo>
                <a:lnTo>
                  <a:pt x="7727037" y="0"/>
                </a:lnTo>
                <a:lnTo>
                  <a:pt x="7727037" y="4777961"/>
                </a:lnTo>
                <a:lnTo>
                  <a:pt x="0" y="4777961"/>
                </a:lnTo>
                <a:lnTo>
                  <a:pt x="0" y="0"/>
                </a:lnTo>
                <a:close/>
              </a:path>
            </a:pathLst>
          </a:custGeom>
          <a:blipFill>
            <a:blip r:embed="rId2"/>
            <a:stretch>
              <a:fillRect l="0" t="0" r="0" b="0"/>
            </a:stretch>
          </a:blipFill>
        </p:spPr>
      </p:sp>
      <p:sp>
        <p:nvSpPr>
          <p:cNvPr name="TextBox 3" id="3"/>
          <p:cNvSpPr txBox="true"/>
          <p:nvPr/>
        </p:nvSpPr>
        <p:spPr>
          <a:xfrm rot="0">
            <a:off x="1028700" y="819150"/>
            <a:ext cx="15842337" cy="2579369"/>
          </a:xfrm>
          <a:prstGeom prst="rect">
            <a:avLst/>
          </a:prstGeom>
        </p:spPr>
        <p:txBody>
          <a:bodyPr anchor="t" rtlCol="false" tIns="0" lIns="0" bIns="0" rIns="0">
            <a:spAutoFit/>
          </a:bodyPr>
          <a:lstStyle/>
          <a:p>
            <a:pPr algn="l">
              <a:lnSpc>
                <a:spcPts val="10080"/>
              </a:lnSpc>
            </a:pPr>
            <a:r>
              <a:rPr lang="en-US" sz="7200">
                <a:solidFill>
                  <a:srgbClr val="000000"/>
                </a:solidFill>
                <a:latin typeface="Hatton Bold"/>
                <a:ea typeface="Hatton Bold"/>
                <a:cs typeface="Hatton Bold"/>
                <a:sym typeface="Hatton Bold"/>
              </a:rPr>
              <a:t>Challenges in analyzing EEG signals :</a:t>
            </a:r>
          </a:p>
        </p:txBody>
      </p:sp>
      <p:sp>
        <p:nvSpPr>
          <p:cNvPr name="TextBox 4" id="4"/>
          <p:cNvSpPr txBox="true"/>
          <p:nvPr/>
        </p:nvSpPr>
        <p:spPr>
          <a:xfrm rot="0">
            <a:off x="988463" y="3283457"/>
            <a:ext cx="7961405" cy="59150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Signal Noise:</a:t>
            </a:r>
            <a:r>
              <a:rPr lang="en-US" sz="3000">
                <a:solidFill>
                  <a:srgbClr val="000000"/>
                </a:solidFill>
                <a:latin typeface="Times New Roman"/>
                <a:ea typeface="Times New Roman"/>
                <a:cs typeface="Times New Roman"/>
                <a:sym typeface="Times New Roman"/>
              </a:rPr>
              <a:t> Supposed by muscle movements, eye blinks, and environmental interference, obscures neural patterns.</a:t>
            </a:r>
          </a:p>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Signal Variability:</a:t>
            </a:r>
            <a:r>
              <a:rPr lang="en-US" sz="3000">
                <a:solidFill>
                  <a:srgbClr val="000000"/>
                </a:solidFill>
                <a:latin typeface="Times New Roman"/>
                <a:ea typeface="Times New Roman"/>
                <a:cs typeface="Times New Roman"/>
                <a:sym typeface="Times New Roman"/>
              </a:rPr>
              <a:t> High variability across individuals and within the same individual over time.</a:t>
            </a:r>
          </a:p>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Complexity of Signal Processing:</a:t>
            </a:r>
            <a:r>
              <a:rPr lang="en-US" sz="3000">
                <a:solidFill>
                  <a:srgbClr val="000000"/>
                </a:solidFill>
                <a:latin typeface="Times New Roman"/>
                <a:ea typeface="Times New Roman"/>
                <a:cs typeface="Times New Roman"/>
                <a:sym typeface="Times New Roman"/>
              </a:rPr>
              <a:t> Requires advanced techniques and deep understanding of neurophysiology, making it time-consuming and computationally intensive.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282545" y="2967188"/>
            <a:ext cx="7500191" cy="5223663"/>
          </a:xfrm>
          <a:custGeom>
            <a:avLst/>
            <a:gdLst/>
            <a:ahLst/>
            <a:cxnLst/>
            <a:rect r="r" b="b" t="t" l="l"/>
            <a:pathLst>
              <a:path h="5223663" w="7500191">
                <a:moveTo>
                  <a:pt x="0" y="0"/>
                </a:moveTo>
                <a:lnTo>
                  <a:pt x="7500192" y="0"/>
                </a:lnTo>
                <a:lnTo>
                  <a:pt x="7500192" y="5223663"/>
                </a:lnTo>
                <a:lnTo>
                  <a:pt x="0" y="5223663"/>
                </a:lnTo>
                <a:lnTo>
                  <a:pt x="0" y="0"/>
                </a:lnTo>
                <a:close/>
              </a:path>
            </a:pathLst>
          </a:custGeom>
          <a:blipFill>
            <a:blip r:embed="rId2"/>
            <a:stretch>
              <a:fillRect l="0" t="0" r="0" b="0"/>
            </a:stretch>
          </a:blipFill>
        </p:spPr>
      </p:sp>
      <p:sp>
        <p:nvSpPr>
          <p:cNvPr name="TextBox 3" id="3"/>
          <p:cNvSpPr txBox="true"/>
          <p:nvPr/>
        </p:nvSpPr>
        <p:spPr>
          <a:xfrm rot="0">
            <a:off x="1028700" y="819150"/>
            <a:ext cx="5491996"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NOVELTY:</a:t>
            </a:r>
          </a:p>
        </p:txBody>
      </p:sp>
      <p:sp>
        <p:nvSpPr>
          <p:cNvPr name="TextBox 4" id="4"/>
          <p:cNvSpPr txBox="true"/>
          <p:nvPr/>
        </p:nvSpPr>
        <p:spPr>
          <a:xfrm rot="0">
            <a:off x="1028700" y="2275826"/>
            <a:ext cx="8115300" cy="59150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Enhanced Data Collection: </a:t>
            </a:r>
            <a:r>
              <a:rPr lang="en-US" sz="3000">
                <a:solidFill>
                  <a:srgbClr val="000000"/>
                </a:solidFill>
                <a:latin typeface="Times New Roman"/>
                <a:ea typeface="Times New Roman"/>
                <a:cs typeface="Times New Roman"/>
                <a:sym typeface="Times New Roman"/>
              </a:rPr>
              <a:t>BCIs provide continuous EEG data for machine learning models, capturing real-time brain activity.</a:t>
            </a:r>
          </a:p>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Improved Feature Extraction:</a:t>
            </a:r>
            <a:r>
              <a:rPr lang="en-US" sz="3000">
                <a:solidFill>
                  <a:srgbClr val="000000"/>
                </a:solidFill>
                <a:latin typeface="Times New Roman"/>
                <a:ea typeface="Times New Roman"/>
                <a:cs typeface="Times New Roman"/>
                <a:sym typeface="Times New Roman"/>
              </a:rPr>
              <a:t> Advanced signal processing capabilities reduce noise and artifacts, capturing relevant disease state patterns.</a:t>
            </a:r>
          </a:p>
          <a:p>
            <a:pPr algn="l" marL="647700" indent="-323850" lvl="1">
              <a:lnSpc>
                <a:spcPts val="4200"/>
              </a:lnSpc>
              <a:buFont typeface="Arial"/>
              <a:buChar char="•"/>
            </a:pPr>
            <a:r>
              <a:rPr lang="en-US" sz="3000">
                <a:solidFill>
                  <a:srgbClr val="000000"/>
                </a:solidFill>
                <a:latin typeface="Times New Roman Bold"/>
                <a:ea typeface="Times New Roman Bold"/>
                <a:cs typeface="Times New Roman Bold"/>
                <a:sym typeface="Times New Roman Bold"/>
              </a:rPr>
              <a:t>Patient-Specific Adaptations:</a:t>
            </a:r>
            <a:r>
              <a:rPr lang="en-US" sz="3000">
                <a:solidFill>
                  <a:srgbClr val="000000"/>
                </a:solidFill>
                <a:latin typeface="Times New Roman"/>
                <a:ea typeface="Times New Roman"/>
                <a:cs typeface="Times New Roman"/>
                <a:sym typeface="Times New Roman"/>
              </a:rPr>
              <a:t> BCIs can be personalized for individual patients, providing tailored EEG data for effective disease detection and prediction. </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4E4DE"/>
        </a:solidFill>
      </p:bgPr>
    </p:bg>
    <p:spTree>
      <p:nvGrpSpPr>
        <p:cNvPr id="1" name=""/>
        <p:cNvGrpSpPr/>
        <p:nvPr/>
      </p:nvGrpSpPr>
      <p:grpSpPr>
        <a:xfrm>
          <a:off x="0" y="0"/>
          <a:ext cx="0" cy="0"/>
          <a:chOff x="0" y="0"/>
          <a:chExt cx="0" cy="0"/>
        </a:xfrm>
      </p:grpSpPr>
      <p:grpSp>
        <p:nvGrpSpPr>
          <p:cNvPr name="Group 2" id="2"/>
          <p:cNvGrpSpPr/>
          <p:nvPr/>
        </p:nvGrpSpPr>
        <p:grpSpPr>
          <a:xfrm rot="0">
            <a:off x="1028700" y="7086283"/>
            <a:ext cx="3525022" cy="2030323"/>
            <a:chOff x="0" y="0"/>
            <a:chExt cx="928401" cy="534735"/>
          </a:xfrm>
        </p:grpSpPr>
        <p:sp>
          <p:nvSpPr>
            <p:cNvPr name="Freeform 3" id="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4" id="4"/>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191919"/>
                  </a:solidFill>
                  <a:latin typeface="Aileron Ultra-Bold"/>
                  <a:ea typeface="Aileron Ultra-Bold"/>
                  <a:cs typeface="Aileron Ultra-Bold"/>
                  <a:sym typeface="Aileron Ultra-Bold"/>
                </a:rPr>
                <a:t>1</a:t>
              </a:r>
            </a:p>
          </p:txBody>
        </p:sp>
      </p:grpSp>
      <p:grpSp>
        <p:nvGrpSpPr>
          <p:cNvPr name="Group 5" id="5"/>
          <p:cNvGrpSpPr/>
          <p:nvPr/>
        </p:nvGrpSpPr>
        <p:grpSpPr>
          <a:xfrm rot="-10800000">
            <a:off x="3909698" y="8499438"/>
            <a:ext cx="644024" cy="61716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7" id="7"/>
          <p:cNvGrpSpPr/>
          <p:nvPr/>
        </p:nvGrpSpPr>
        <p:grpSpPr>
          <a:xfrm rot="0">
            <a:off x="3909698" y="6469115"/>
            <a:ext cx="3525022" cy="2030323"/>
            <a:chOff x="0" y="0"/>
            <a:chExt cx="928401" cy="534735"/>
          </a:xfrm>
        </p:grpSpPr>
        <p:sp>
          <p:nvSpPr>
            <p:cNvPr name="Freeform 8" id="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9" id="9"/>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191919"/>
                  </a:solidFill>
                  <a:latin typeface="Aileron Ultra-Bold"/>
                  <a:ea typeface="Aileron Ultra-Bold"/>
                  <a:cs typeface="Aileron Ultra-Bold"/>
                  <a:sym typeface="Aileron Ultra-Bold"/>
                </a:rPr>
                <a:t>2</a:t>
              </a:r>
            </a:p>
          </p:txBody>
        </p:sp>
      </p:grpSp>
      <p:grpSp>
        <p:nvGrpSpPr>
          <p:cNvPr name="Group 10" id="10"/>
          <p:cNvGrpSpPr/>
          <p:nvPr/>
        </p:nvGrpSpPr>
        <p:grpSpPr>
          <a:xfrm rot="0">
            <a:off x="6842430" y="5851947"/>
            <a:ext cx="3525022" cy="20303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2" id="12"/>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191919"/>
                  </a:solidFill>
                  <a:latin typeface="Aileron Ultra-Bold"/>
                  <a:ea typeface="Aileron Ultra-Bold"/>
                  <a:cs typeface="Aileron Ultra-Bold"/>
                  <a:sym typeface="Aileron Ultra-Bold"/>
                </a:rPr>
                <a:t>3</a:t>
              </a:r>
            </a:p>
          </p:txBody>
        </p:sp>
      </p:grpSp>
      <p:grpSp>
        <p:nvGrpSpPr>
          <p:cNvPr name="Group 13" id="13"/>
          <p:cNvGrpSpPr/>
          <p:nvPr/>
        </p:nvGrpSpPr>
        <p:grpSpPr>
          <a:xfrm rot="0">
            <a:off x="9749295" y="5240138"/>
            <a:ext cx="3525022" cy="2030323"/>
            <a:chOff x="0" y="0"/>
            <a:chExt cx="928401" cy="534735"/>
          </a:xfrm>
        </p:grpSpPr>
        <p:sp>
          <p:nvSpPr>
            <p:cNvPr name="Freeform 14" id="14"/>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15" id="15"/>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191919"/>
                  </a:solidFill>
                  <a:latin typeface="Aileron Ultra-Bold"/>
                  <a:ea typeface="Aileron Ultra-Bold"/>
                  <a:cs typeface="Aileron Ultra-Bold"/>
                  <a:sym typeface="Aileron Ultra-Bold"/>
                </a:rPr>
                <a:t>4</a:t>
              </a:r>
            </a:p>
          </p:txBody>
        </p:sp>
      </p:grpSp>
      <p:grpSp>
        <p:nvGrpSpPr>
          <p:cNvPr name="Group 16" id="16"/>
          <p:cNvGrpSpPr/>
          <p:nvPr/>
        </p:nvGrpSpPr>
        <p:grpSpPr>
          <a:xfrm rot="-10800000">
            <a:off x="9739770" y="7265102"/>
            <a:ext cx="618157" cy="617168"/>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18" id="18"/>
          <p:cNvGrpSpPr/>
          <p:nvPr/>
        </p:nvGrpSpPr>
        <p:grpSpPr>
          <a:xfrm rot="-10800000">
            <a:off x="6826088" y="7882270"/>
            <a:ext cx="618157" cy="617168"/>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20" id="20"/>
          <p:cNvGrpSpPr/>
          <p:nvPr/>
        </p:nvGrpSpPr>
        <p:grpSpPr>
          <a:xfrm rot="0">
            <a:off x="12650434" y="3574512"/>
            <a:ext cx="4525941" cy="4020616"/>
            <a:chOff x="0" y="0"/>
            <a:chExt cx="977479" cy="868343"/>
          </a:xfrm>
        </p:grpSpPr>
        <p:sp>
          <p:nvSpPr>
            <p:cNvPr name="Freeform 21" id="21"/>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2" id="22"/>
            <p:cNvSpPr txBox="true"/>
            <p:nvPr/>
          </p:nvSpPr>
          <p:spPr>
            <a:xfrm>
              <a:off x="0" y="127000"/>
              <a:ext cx="875879" cy="538143"/>
            </a:xfrm>
            <a:prstGeom prst="rect">
              <a:avLst/>
            </a:prstGeom>
          </p:spPr>
          <p:txBody>
            <a:bodyPr anchor="ctr" rtlCol="false" tIns="50800" lIns="50800" bIns="50800" rIns="50800"/>
            <a:lstStyle/>
            <a:p>
              <a:pPr algn="ctr">
                <a:lnSpc>
                  <a:spcPts val="5599"/>
                </a:lnSpc>
              </a:pPr>
              <a:r>
                <a:rPr lang="en-US" sz="3999" spc="199">
                  <a:solidFill>
                    <a:srgbClr val="191919"/>
                  </a:solidFill>
                  <a:latin typeface="Aileron Ultra-Bold"/>
                  <a:ea typeface="Aileron Ultra-Bold"/>
                  <a:cs typeface="Aileron Ultra-Bold"/>
                  <a:sym typeface="Aileron Ultra-Bold"/>
                </a:rPr>
                <a:t>5</a:t>
              </a:r>
            </a:p>
          </p:txBody>
        </p:sp>
      </p:grpSp>
      <p:grpSp>
        <p:nvGrpSpPr>
          <p:cNvPr name="Group 23" id="23"/>
          <p:cNvGrpSpPr/>
          <p:nvPr/>
        </p:nvGrpSpPr>
        <p:grpSpPr>
          <a:xfrm rot="-10800000">
            <a:off x="12640909" y="6647934"/>
            <a:ext cx="618157" cy="617168"/>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sp>
        <p:nvSpPr>
          <p:cNvPr name="TextBox 25" id="25"/>
          <p:cNvSpPr txBox="true"/>
          <p:nvPr/>
        </p:nvSpPr>
        <p:spPr>
          <a:xfrm rot="0">
            <a:off x="1536408" y="5982932"/>
            <a:ext cx="1887754" cy="495935"/>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Times New Roman Bold"/>
                <a:ea typeface="Times New Roman Bold"/>
                <a:cs typeface="Times New Roman Bold"/>
                <a:sym typeface="Times New Roman Bold"/>
              </a:rPr>
              <a:t>EEG signals</a:t>
            </a:r>
          </a:p>
        </p:txBody>
      </p:sp>
      <p:sp>
        <p:nvSpPr>
          <p:cNvPr name="TextBox 26" id="26"/>
          <p:cNvSpPr txBox="true"/>
          <p:nvPr/>
        </p:nvSpPr>
        <p:spPr>
          <a:xfrm rot="0">
            <a:off x="4553722" y="4835943"/>
            <a:ext cx="1887754" cy="953135"/>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Times New Roman Bold"/>
                <a:ea typeface="Times New Roman Bold"/>
                <a:cs typeface="Times New Roman Bold"/>
                <a:sym typeface="Times New Roman Bold"/>
              </a:rPr>
              <a:t>Pre-processing</a:t>
            </a:r>
          </a:p>
        </p:txBody>
      </p:sp>
      <p:sp>
        <p:nvSpPr>
          <p:cNvPr name="TextBox 27" id="27"/>
          <p:cNvSpPr txBox="true"/>
          <p:nvPr/>
        </p:nvSpPr>
        <p:spPr>
          <a:xfrm rot="0">
            <a:off x="7460587" y="4287003"/>
            <a:ext cx="1887754" cy="953135"/>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Times New Roman Bold"/>
                <a:ea typeface="Times New Roman Bold"/>
                <a:cs typeface="Times New Roman Bold"/>
                <a:sym typeface="Times New Roman Bold"/>
              </a:rPr>
              <a:t>Feature Extraction</a:t>
            </a:r>
          </a:p>
        </p:txBody>
      </p:sp>
      <p:sp>
        <p:nvSpPr>
          <p:cNvPr name="TextBox 28" id="28"/>
          <p:cNvSpPr txBox="true"/>
          <p:nvPr/>
        </p:nvSpPr>
        <p:spPr>
          <a:xfrm rot="0">
            <a:off x="10310774" y="3140015"/>
            <a:ext cx="2048020" cy="1410335"/>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Times New Roman Bold"/>
                <a:ea typeface="Times New Roman Bold"/>
                <a:cs typeface="Times New Roman Bold"/>
                <a:sym typeface="Times New Roman Bold"/>
              </a:rPr>
              <a:t>Classification &amp; Cross-Validation</a:t>
            </a:r>
          </a:p>
        </p:txBody>
      </p:sp>
      <p:sp>
        <p:nvSpPr>
          <p:cNvPr name="TextBox 29" id="29"/>
          <p:cNvSpPr txBox="true"/>
          <p:nvPr/>
        </p:nvSpPr>
        <p:spPr>
          <a:xfrm rot="0">
            <a:off x="13112214" y="2995990"/>
            <a:ext cx="1887754" cy="953135"/>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Times New Roman Bold"/>
                <a:ea typeface="Times New Roman Bold"/>
                <a:cs typeface="Times New Roman Bold"/>
                <a:sym typeface="Times New Roman Bold"/>
              </a:rPr>
              <a:t>Detection of the disease</a:t>
            </a:r>
          </a:p>
        </p:txBody>
      </p:sp>
      <p:sp>
        <p:nvSpPr>
          <p:cNvPr name="TextBox 30" id="30"/>
          <p:cNvSpPr txBox="true"/>
          <p:nvPr/>
        </p:nvSpPr>
        <p:spPr>
          <a:xfrm rot="0">
            <a:off x="658293" y="819150"/>
            <a:ext cx="8329375" cy="2579370"/>
          </a:xfrm>
          <a:prstGeom prst="rect">
            <a:avLst/>
          </a:prstGeom>
        </p:spPr>
        <p:txBody>
          <a:bodyPr anchor="t" rtlCol="false" tIns="0" lIns="0" bIns="0" rIns="0">
            <a:spAutoFit/>
          </a:bodyPr>
          <a:lstStyle/>
          <a:p>
            <a:pPr algn="ctr">
              <a:lnSpc>
                <a:spcPts val="10080"/>
              </a:lnSpc>
            </a:pPr>
            <a:r>
              <a:rPr lang="en-US" sz="7200">
                <a:solidFill>
                  <a:srgbClr val="191919"/>
                </a:solidFill>
                <a:latin typeface="Hatton Bold"/>
                <a:ea typeface="Hatton Bold"/>
                <a:cs typeface="Hatton Bold"/>
                <a:sym typeface="Hatton Bold"/>
              </a:rPr>
              <a:t>Methodology &amp;</a:t>
            </a:r>
          </a:p>
          <a:p>
            <a:pPr algn="ctr">
              <a:lnSpc>
                <a:spcPts val="10080"/>
              </a:lnSpc>
            </a:pPr>
            <a:r>
              <a:rPr lang="en-US" sz="7200">
                <a:solidFill>
                  <a:srgbClr val="191919"/>
                </a:solidFill>
                <a:latin typeface="Hatton Bold"/>
                <a:ea typeface="Hatton Bold"/>
                <a:cs typeface="Hatton Bold"/>
                <a:sym typeface="Hatton Bold"/>
              </a:rPr>
              <a:t>Block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grpSp>
        <p:nvGrpSpPr>
          <p:cNvPr name="Group 2" id="2"/>
          <p:cNvGrpSpPr/>
          <p:nvPr/>
        </p:nvGrpSpPr>
        <p:grpSpPr>
          <a:xfrm rot="0">
            <a:off x="1810270" y="3581054"/>
            <a:ext cx="2683279" cy="26832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4" id="4"/>
          <p:cNvGrpSpPr/>
          <p:nvPr/>
        </p:nvGrpSpPr>
        <p:grpSpPr>
          <a:xfrm rot="0">
            <a:off x="4988156" y="3429520"/>
            <a:ext cx="2986347" cy="298634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6" id="6"/>
          <p:cNvGrpSpPr/>
          <p:nvPr/>
        </p:nvGrpSpPr>
        <p:grpSpPr>
          <a:xfrm rot="0">
            <a:off x="8684099" y="3218341"/>
            <a:ext cx="3197526" cy="319752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8" id="8"/>
          <p:cNvGrpSpPr/>
          <p:nvPr/>
        </p:nvGrpSpPr>
        <p:grpSpPr>
          <a:xfrm rot="0">
            <a:off x="13006441" y="3278021"/>
            <a:ext cx="3078166" cy="30781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sp>
        <p:nvSpPr>
          <p:cNvPr name="TextBox 10" id="10"/>
          <p:cNvSpPr txBox="true"/>
          <p:nvPr/>
        </p:nvSpPr>
        <p:spPr>
          <a:xfrm rot="0">
            <a:off x="805997" y="819150"/>
            <a:ext cx="8033965" cy="1303020"/>
          </a:xfrm>
          <a:prstGeom prst="rect">
            <a:avLst/>
          </a:prstGeom>
        </p:spPr>
        <p:txBody>
          <a:bodyPr anchor="t" rtlCol="false" tIns="0" lIns="0" bIns="0" rIns="0">
            <a:spAutoFit/>
          </a:bodyPr>
          <a:lstStyle/>
          <a:p>
            <a:pPr algn="ctr">
              <a:lnSpc>
                <a:spcPts val="10080"/>
              </a:lnSpc>
            </a:pPr>
            <a:r>
              <a:rPr lang="en-US" sz="7200">
                <a:solidFill>
                  <a:srgbClr val="191919"/>
                </a:solidFill>
                <a:latin typeface="Hatton Bold"/>
                <a:ea typeface="Hatton Bold"/>
                <a:cs typeface="Hatton Bold"/>
                <a:sym typeface="Hatton Bold"/>
              </a:rPr>
              <a:t> </a:t>
            </a:r>
            <a:r>
              <a:rPr lang="en-US" sz="7200">
                <a:solidFill>
                  <a:srgbClr val="191919"/>
                </a:solidFill>
                <a:latin typeface="Hatton Bold"/>
                <a:ea typeface="Hatton Bold"/>
                <a:cs typeface="Hatton Bold"/>
                <a:sym typeface="Hatton Bold"/>
              </a:rPr>
              <a:t>Idea OutLine:-</a:t>
            </a:r>
          </a:p>
        </p:txBody>
      </p:sp>
      <p:grpSp>
        <p:nvGrpSpPr>
          <p:cNvPr name="Group 11" id="11"/>
          <p:cNvGrpSpPr>
            <a:grpSpLocks noChangeAspect="true"/>
          </p:cNvGrpSpPr>
          <p:nvPr/>
        </p:nvGrpSpPr>
        <p:grpSpPr>
          <a:xfrm rot="0">
            <a:off x="4822980" y="3278021"/>
            <a:ext cx="3464823" cy="346480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2798" t="0" r="-32798" b="0"/>
              </a:stretch>
            </a:blipFill>
          </p:spPr>
        </p:sp>
      </p:grpSp>
      <p:sp>
        <p:nvSpPr>
          <p:cNvPr name="TextBox 13" id="13"/>
          <p:cNvSpPr txBox="true"/>
          <p:nvPr/>
        </p:nvSpPr>
        <p:spPr>
          <a:xfrm rot="0">
            <a:off x="4988156" y="6969154"/>
            <a:ext cx="3603082" cy="686897"/>
          </a:xfrm>
          <a:prstGeom prst="rect">
            <a:avLst/>
          </a:prstGeom>
        </p:spPr>
        <p:txBody>
          <a:bodyPr anchor="t" rtlCol="false" tIns="0" lIns="0" bIns="0" rIns="0">
            <a:spAutoFit/>
          </a:bodyPr>
          <a:lstStyle/>
          <a:p>
            <a:pPr algn="ctr">
              <a:lnSpc>
                <a:spcPts val="2732"/>
              </a:lnSpc>
            </a:pPr>
            <a:r>
              <a:rPr lang="en-US" sz="1951">
                <a:solidFill>
                  <a:srgbClr val="191919"/>
                </a:solidFill>
                <a:latin typeface="Canva Sans"/>
                <a:ea typeface="Canva Sans"/>
                <a:cs typeface="Canva Sans"/>
                <a:sym typeface="Canva Sans"/>
              </a:rPr>
              <a:t>Collect Dataset of EEG Signals</a:t>
            </a:r>
          </a:p>
          <a:p>
            <a:pPr algn="ctr">
              <a:lnSpc>
                <a:spcPts val="2732"/>
              </a:lnSpc>
            </a:pPr>
            <a:r>
              <a:rPr lang="en-US" sz="1951">
                <a:solidFill>
                  <a:srgbClr val="191919"/>
                </a:solidFill>
                <a:latin typeface="Canva Sans"/>
                <a:ea typeface="Canva Sans"/>
                <a:cs typeface="Canva Sans"/>
                <a:sym typeface="Canva Sans"/>
              </a:rPr>
              <a:t>from the patient</a:t>
            </a:r>
          </a:p>
        </p:txBody>
      </p:sp>
      <p:grpSp>
        <p:nvGrpSpPr>
          <p:cNvPr name="Group 14" id="14"/>
          <p:cNvGrpSpPr>
            <a:grpSpLocks noChangeAspect="true"/>
          </p:cNvGrpSpPr>
          <p:nvPr/>
        </p:nvGrpSpPr>
        <p:grpSpPr>
          <a:xfrm rot="0">
            <a:off x="8621178" y="3190289"/>
            <a:ext cx="3464823" cy="3464809"/>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0587" t="0" r="-20587" b="0"/>
              </a:stretch>
            </a:blipFill>
          </p:spPr>
        </p:sp>
      </p:grpSp>
      <p:sp>
        <p:nvSpPr>
          <p:cNvPr name="TextBox 16" id="16"/>
          <p:cNvSpPr txBox="true"/>
          <p:nvPr/>
        </p:nvSpPr>
        <p:spPr>
          <a:xfrm rot="0">
            <a:off x="9244635" y="6969154"/>
            <a:ext cx="2636990" cy="1073531"/>
          </a:xfrm>
          <a:prstGeom prst="rect">
            <a:avLst/>
          </a:prstGeom>
        </p:spPr>
        <p:txBody>
          <a:bodyPr anchor="t" rtlCol="false" tIns="0" lIns="0" bIns="0" rIns="0">
            <a:spAutoFit/>
          </a:bodyPr>
          <a:lstStyle/>
          <a:p>
            <a:pPr algn="ctr">
              <a:lnSpc>
                <a:spcPts val="2849"/>
              </a:lnSpc>
            </a:pPr>
            <a:r>
              <a:rPr lang="en-US" sz="2035">
                <a:solidFill>
                  <a:srgbClr val="191919"/>
                </a:solidFill>
                <a:latin typeface="Canva Sans"/>
                <a:ea typeface="Canva Sans"/>
                <a:cs typeface="Canva Sans"/>
                <a:sym typeface="Canva Sans"/>
              </a:rPr>
              <a:t>Detecting whether</a:t>
            </a:r>
            <a:r>
              <a:rPr lang="en-US" sz="2035">
                <a:solidFill>
                  <a:srgbClr val="191919"/>
                </a:solidFill>
                <a:latin typeface="Canva Sans"/>
                <a:ea typeface="Canva Sans"/>
                <a:cs typeface="Canva Sans"/>
                <a:sym typeface="Canva Sans"/>
              </a:rPr>
              <a:t> it’s parkinson’s or alzheimer’s</a:t>
            </a:r>
          </a:p>
        </p:txBody>
      </p:sp>
      <p:grpSp>
        <p:nvGrpSpPr>
          <p:cNvPr name="Group 17" id="17"/>
          <p:cNvGrpSpPr>
            <a:grpSpLocks noChangeAspect="true"/>
          </p:cNvGrpSpPr>
          <p:nvPr/>
        </p:nvGrpSpPr>
        <p:grpSpPr>
          <a:xfrm rot="0">
            <a:off x="13006441" y="3084699"/>
            <a:ext cx="3464823" cy="3464809"/>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810" t="0" r="-16810" b="0"/>
              </a:stretch>
            </a:blipFill>
          </p:spPr>
        </p:sp>
      </p:grpSp>
      <p:sp>
        <p:nvSpPr>
          <p:cNvPr name="TextBox 19" id="19"/>
          <p:cNvSpPr txBox="true"/>
          <p:nvPr/>
        </p:nvSpPr>
        <p:spPr>
          <a:xfrm rot="0">
            <a:off x="13682657" y="6969154"/>
            <a:ext cx="2112392" cy="349249"/>
          </a:xfrm>
          <a:prstGeom prst="rect">
            <a:avLst/>
          </a:prstGeom>
        </p:spPr>
        <p:txBody>
          <a:bodyPr anchor="t" rtlCol="false" tIns="0" lIns="0" bIns="0" rIns="0">
            <a:spAutoFit/>
          </a:bodyPr>
          <a:lstStyle/>
          <a:p>
            <a:pPr algn="ctr">
              <a:lnSpc>
                <a:spcPts val="2800"/>
              </a:lnSpc>
            </a:pPr>
            <a:r>
              <a:rPr lang="en-US" sz="2000">
                <a:solidFill>
                  <a:srgbClr val="191919"/>
                </a:solidFill>
                <a:latin typeface="Canva Sans"/>
                <a:ea typeface="Canva Sans"/>
                <a:cs typeface="Canva Sans"/>
                <a:sym typeface="Canva Sans"/>
              </a:rPr>
              <a:t>Result Displaying</a:t>
            </a:r>
          </a:p>
        </p:txBody>
      </p:sp>
      <p:sp>
        <p:nvSpPr>
          <p:cNvPr name="TextBox 20" id="20"/>
          <p:cNvSpPr txBox="true"/>
          <p:nvPr/>
        </p:nvSpPr>
        <p:spPr>
          <a:xfrm rot="0">
            <a:off x="2561298" y="6969154"/>
            <a:ext cx="904131" cy="357759"/>
          </a:xfrm>
          <a:prstGeom prst="rect">
            <a:avLst/>
          </a:prstGeom>
        </p:spPr>
        <p:txBody>
          <a:bodyPr anchor="t" rtlCol="false" tIns="0" lIns="0" bIns="0" rIns="0">
            <a:spAutoFit/>
          </a:bodyPr>
          <a:lstStyle/>
          <a:p>
            <a:pPr algn="ctr">
              <a:lnSpc>
                <a:spcPts val="2855"/>
              </a:lnSpc>
            </a:pPr>
            <a:r>
              <a:rPr lang="en-US" sz="2039">
                <a:solidFill>
                  <a:srgbClr val="191919"/>
                </a:solidFill>
                <a:latin typeface="Canva Sans"/>
                <a:ea typeface="Canva Sans"/>
                <a:cs typeface="Canva Sans"/>
                <a:sym typeface="Canva Sans"/>
              </a:rPr>
              <a:t>Patient</a:t>
            </a:r>
          </a:p>
        </p:txBody>
      </p:sp>
      <p:grpSp>
        <p:nvGrpSpPr>
          <p:cNvPr name="Group 21" id="21"/>
          <p:cNvGrpSpPr>
            <a:grpSpLocks noChangeAspect="true"/>
          </p:cNvGrpSpPr>
          <p:nvPr/>
        </p:nvGrpSpPr>
        <p:grpSpPr>
          <a:xfrm rot="0">
            <a:off x="1094851" y="3382298"/>
            <a:ext cx="3464823" cy="3464809"/>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7850" t="0" r="-3785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837728" y="3026574"/>
            <a:ext cx="7421572" cy="4913081"/>
          </a:xfrm>
          <a:custGeom>
            <a:avLst/>
            <a:gdLst/>
            <a:ahLst/>
            <a:cxnLst/>
            <a:rect r="r" b="b" t="t" l="l"/>
            <a:pathLst>
              <a:path h="4913081" w="7421572">
                <a:moveTo>
                  <a:pt x="0" y="0"/>
                </a:moveTo>
                <a:lnTo>
                  <a:pt x="7421572" y="0"/>
                </a:lnTo>
                <a:lnTo>
                  <a:pt x="7421572" y="4913080"/>
                </a:lnTo>
                <a:lnTo>
                  <a:pt x="0" y="4913080"/>
                </a:lnTo>
                <a:lnTo>
                  <a:pt x="0" y="0"/>
                </a:lnTo>
                <a:close/>
              </a:path>
            </a:pathLst>
          </a:custGeom>
          <a:blipFill>
            <a:blip r:embed="rId2"/>
            <a:stretch>
              <a:fillRect l="0" t="0" r="0" b="0"/>
            </a:stretch>
          </a:blipFill>
        </p:spPr>
      </p:sp>
      <p:sp>
        <p:nvSpPr>
          <p:cNvPr name="TextBox 3" id="3"/>
          <p:cNvSpPr txBox="true"/>
          <p:nvPr/>
        </p:nvSpPr>
        <p:spPr>
          <a:xfrm rot="0">
            <a:off x="1028700" y="819150"/>
            <a:ext cx="6100048"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Limitations:</a:t>
            </a:r>
          </a:p>
        </p:txBody>
      </p:sp>
      <p:sp>
        <p:nvSpPr>
          <p:cNvPr name="TextBox 4" id="4"/>
          <p:cNvSpPr txBox="true"/>
          <p:nvPr/>
        </p:nvSpPr>
        <p:spPr>
          <a:xfrm rot="0">
            <a:off x="1009650" y="3158104"/>
            <a:ext cx="8367146" cy="4781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Bold"/>
                <a:ea typeface="Canva Sans Bold"/>
                <a:cs typeface="Canva Sans Bold"/>
                <a:sym typeface="Canva Sans Bold"/>
              </a:rPr>
              <a:t>Spatial Resolution: </a:t>
            </a:r>
            <a:r>
              <a:rPr lang="en-US" sz="3000">
                <a:solidFill>
                  <a:srgbClr val="000000"/>
                </a:solidFill>
                <a:latin typeface="Canva Sans"/>
                <a:ea typeface="Canva Sans"/>
                <a:cs typeface="Canva Sans"/>
                <a:sym typeface="Canva Sans"/>
              </a:rPr>
              <a:t>EEG's detection may not accurately localize deep brain structures. </a:t>
            </a:r>
          </a:p>
          <a:p>
            <a:pPr algn="l" marL="647700" indent="-323850" lvl="1">
              <a:lnSpc>
                <a:spcPts val="4200"/>
              </a:lnSpc>
              <a:buFont typeface="Arial"/>
              <a:buChar char="•"/>
            </a:pPr>
            <a:r>
              <a:rPr lang="en-US" sz="3000">
                <a:solidFill>
                  <a:srgbClr val="000000"/>
                </a:solidFill>
                <a:latin typeface="Canva Sans Bold"/>
                <a:ea typeface="Canva Sans Bold"/>
                <a:cs typeface="Canva Sans Bold"/>
                <a:sym typeface="Canva Sans Bold"/>
              </a:rPr>
              <a:t>Signal noise and artifacts:</a:t>
            </a:r>
            <a:r>
              <a:rPr lang="en-US" sz="3000">
                <a:solidFill>
                  <a:srgbClr val="000000"/>
                </a:solidFill>
                <a:latin typeface="Canva Sans"/>
                <a:ea typeface="Canva Sans"/>
                <a:cs typeface="Canva Sans"/>
                <a:sym typeface="Canva Sans"/>
              </a:rPr>
              <a:t> EEG signals are susceptible to noise and artifacts, obscuring meaningful neural patterns. </a:t>
            </a:r>
          </a:p>
          <a:p>
            <a:pPr algn="l" marL="647700" indent="-323850" lvl="1">
              <a:lnSpc>
                <a:spcPts val="4200"/>
              </a:lnSpc>
              <a:buFont typeface="Arial"/>
              <a:buChar char="•"/>
            </a:pPr>
            <a:r>
              <a:rPr lang="en-US" sz="3000">
                <a:solidFill>
                  <a:srgbClr val="000000"/>
                </a:solidFill>
                <a:latin typeface="Canva Sans Bold"/>
                <a:ea typeface="Canva Sans Bold"/>
                <a:cs typeface="Canva Sans Bold"/>
                <a:sym typeface="Canva Sans Bold"/>
              </a:rPr>
              <a:t>Temporal dynamics:</a:t>
            </a:r>
            <a:r>
              <a:rPr lang="en-US" sz="3000">
                <a:solidFill>
                  <a:srgbClr val="000000"/>
                </a:solidFill>
                <a:latin typeface="Canva Sans"/>
                <a:ea typeface="Canva Sans"/>
                <a:cs typeface="Canva Sans"/>
                <a:sym typeface="Canva Sans"/>
              </a:rPr>
              <a:t> EEG captures real-time neural activity but may not capture subtle changes in brain function.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2820377" y="2730228"/>
            <a:ext cx="12647245" cy="4826544"/>
          </a:xfrm>
          <a:custGeom>
            <a:avLst/>
            <a:gdLst/>
            <a:ahLst/>
            <a:cxnLst/>
            <a:rect r="r" b="b" t="t" l="l"/>
            <a:pathLst>
              <a:path h="4826544" w="12647245">
                <a:moveTo>
                  <a:pt x="0" y="0"/>
                </a:moveTo>
                <a:lnTo>
                  <a:pt x="12647246" y="0"/>
                </a:lnTo>
                <a:lnTo>
                  <a:pt x="12647246" y="4826544"/>
                </a:lnTo>
                <a:lnTo>
                  <a:pt x="0" y="4826544"/>
                </a:lnTo>
                <a:lnTo>
                  <a:pt x="0" y="0"/>
                </a:lnTo>
                <a:close/>
              </a:path>
            </a:pathLst>
          </a:custGeom>
          <a:blipFill>
            <a:blip r:embed="rId2"/>
            <a:stretch>
              <a:fillRect l="0" t="0" r="0" b="0"/>
            </a:stretch>
          </a:blipFill>
        </p:spPr>
      </p:sp>
      <p:sp>
        <p:nvSpPr>
          <p:cNvPr name="TextBox 3" id="3"/>
          <p:cNvSpPr txBox="true"/>
          <p:nvPr/>
        </p:nvSpPr>
        <p:spPr>
          <a:xfrm rot="0">
            <a:off x="1028700" y="819150"/>
            <a:ext cx="3026718"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Input:</a:t>
            </a:r>
          </a:p>
        </p:txBody>
      </p:sp>
      <p:sp>
        <p:nvSpPr>
          <p:cNvPr name="TextBox 4" id="4"/>
          <p:cNvSpPr txBox="true"/>
          <p:nvPr/>
        </p:nvSpPr>
        <p:spPr>
          <a:xfrm rot="0">
            <a:off x="3407941" y="8214331"/>
            <a:ext cx="107101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“.csv “ file will be given as input to the interface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1412760" y="3037257"/>
            <a:ext cx="6898955" cy="3371563"/>
          </a:xfrm>
          <a:custGeom>
            <a:avLst/>
            <a:gdLst/>
            <a:ahLst/>
            <a:cxnLst/>
            <a:rect r="r" b="b" t="t" l="l"/>
            <a:pathLst>
              <a:path h="3371563" w="6898955">
                <a:moveTo>
                  <a:pt x="0" y="0"/>
                </a:moveTo>
                <a:lnTo>
                  <a:pt x="6898955" y="0"/>
                </a:lnTo>
                <a:lnTo>
                  <a:pt x="6898955" y="3371564"/>
                </a:lnTo>
                <a:lnTo>
                  <a:pt x="0" y="3371564"/>
                </a:lnTo>
                <a:lnTo>
                  <a:pt x="0" y="0"/>
                </a:lnTo>
                <a:close/>
              </a:path>
            </a:pathLst>
          </a:custGeom>
          <a:blipFill>
            <a:blip r:embed="rId2"/>
            <a:stretch>
              <a:fillRect l="0" t="0" r="0" b="0"/>
            </a:stretch>
          </a:blipFill>
        </p:spPr>
      </p:sp>
      <p:sp>
        <p:nvSpPr>
          <p:cNvPr name="Freeform 3" id="3"/>
          <p:cNvSpPr/>
          <p:nvPr/>
        </p:nvSpPr>
        <p:spPr>
          <a:xfrm flipH="false" flipV="false" rot="0">
            <a:off x="11421071" y="1946564"/>
            <a:ext cx="5838229" cy="4990433"/>
          </a:xfrm>
          <a:custGeom>
            <a:avLst/>
            <a:gdLst/>
            <a:ahLst/>
            <a:cxnLst/>
            <a:rect r="r" b="b" t="t" l="l"/>
            <a:pathLst>
              <a:path h="4990433" w="5838229">
                <a:moveTo>
                  <a:pt x="0" y="0"/>
                </a:moveTo>
                <a:lnTo>
                  <a:pt x="5838229" y="0"/>
                </a:lnTo>
                <a:lnTo>
                  <a:pt x="5838229" y="4990433"/>
                </a:lnTo>
                <a:lnTo>
                  <a:pt x="0" y="4990433"/>
                </a:lnTo>
                <a:lnTo>
                  <a:pt x="0" y="0"/>
                </a:lnTo>
                <a:close/>
              </a:path>
            </a:pathLst>
          </a:custGeom>
          <a:blipFill>
            <a:blip r:embed="rId3"/>
            <a:stretch>
              <a:fillRect l="0" t="0" r="0" b="0"/>
            </a:stretch>
          </a:blipFill>
        </p:spPr>
      </p:sp>
      <p:sp>
        <p:nvSpPr>
          <p:cNvPr name="TextBox 4" id="4"/>
          <p:cNvSpPr txBox="true"/>
          <p:nvPr/>
        </p:nvSpPr>
        <p:spPr>
          <a:xfrm rot="0">
            <a:off x="475952" y="819150"/>
            <a:ext cx="4132213"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Output:</a:t>
            </a:r>
          </a:p>
        </p:txBody>
      </p:sp>
      <p:sp>
        <p:nvSpPr>
          <p:cNvPr name="TextBox 5" id="5"/>
          <p:cNvSpPr txBox="true"/>
          <p:nvPr/>
        </p:nvSpPr>
        <p:spPr>
          <a:xfrm rot="0">
            <a:off x="1775114" y="7454380"/>
            <a:ext cx="150495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Here we can see the overall metrics and the confusion matrix of the given dataset. the accuracy we  are getting here is the 0.94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1348840" y="3114947"/>
            <a:ext cx="6153103" cy="3413332"/>
          </a:xfrm>
          <a:custGeom>
            <a:avLst/>
            <a:gdLst/>
            <a:ahLst/>
            <a:cxnLst/>
            <a:rect r="r" b="b" t="t" l="l"/>
            <a:pathLst>
              <a:path h="3413332" w="6153103">
                <a:moveTo>
                  <a:pt x="0" y="0"/>
                </a:moveTo>
                <a:lnTo>
                  <a:pt x="6153103" y="0"/>
                </a:lnTo>
                <a:lnTo>
                  <a:pt x="6153103" y="3413332"/>
                </a:lnTo>
                <a:lnTo>
                  <a:pt x="0" y="3413332"/>
                </a:lnTo>
                <a:lnTo>
                  <a:pt x="0" y="0"/>
                </a:lnTo>
                <a:close/>
              </a:path>
            </a:pathLst>
          </a:custGeom>
          <a:blipFill>
            <a:blip r:embed="rId2"/>
            <a:stretch>
              <a:fillRect l="-5202" t="0" r="-3251" b="0"/>
            </a:stretch>
          </a:blipFill>
        </p:spPr>
      </p:sp>
      <p:sp>
        <p:nvSpPr>
          <p:cNvPr name="Freeform 3" id="3"/>
          <p:cNvSpPr/>
          <p:nvPr/>
        </p:nvSpPr>
        <p:spPr>
          <a:xfrm flipH="false" flipV="false" rot="0">
            <a:off x="7501943" y="3114947"/>
            <a:ext cx="5109597" cy="3399198"/>
          </a:xfrm>
          <a:custGeom>
            <a:avLst/>
            <a:gdLst/>
            <a:ahLst/>
            <a:cxnLst/>
            <a:rect r="r" b="b" t="t" l="l"/>
            <a:pathLst>
              <a:path h="3399198" w="5109597">
                <a:moveTo>
                  <a:pt x="0" y="0"/>
                </a:moveTo>
                <a:lnTo>
                  <a:pt x="5109597" y="0"/>
                </a:lnTo>
                <a:lnTo>
                  <a:pt x="5109597" y="3399198"/>
                </a:lnTo>
                <a:lnTo>
                  <a:pt x="0" y="3399198"/>
                </a:lnTo>
                <a:lnTo>
                  <a:pt x="0" y="0"/>
                </a:lnTo>
                <a:close/>
              </a:path>
            </a:pathLst>
          </a:custGeom>
          <a:blipFill>
            <a:blip r:embed="rId3"/>
            <a:stretch>
              <a:fillRect l="0" t="0" r="-5482" b="0"/>
            </a:stretch>
          </a:blipFill>
        </p:spPr>
      </p:sp>
      <p:sp>
        <p:nvSpPr>
          <p:cNvPr name="Freeform 4" id="4"/>
          <p:cNvSpPr/>
          <p:nvPr/>
        </p:nvSpPr>
        <p:spPr>
          <a:xfrm flipH="false" flipV="false" rot="0">
            <a:off x="12611540" y="3114947"/>
            <a:ext cx="4784467" cy="3399198"/>
          </a:xfrm>
          <a:custGeom>
            <a:avLst/>
            <a:gdLst/>
            <a:ahLst/>
            <a:cxnLst/>
            <a:rect r="r" b="b" t="t" l="l"/>
            <a:pathLst>
              <a:path h="3399198" w="4784467">
                <a:moveTo>
                  <a:pt x="0" y="0"/>
                </a:moveTo>
                <a:lnTo>
                  <a:pt x="4784467" y="0"/>
                </a:lnTo>
                <a:lnTo>
                  <a:pt x="4784467" y="3399198"/>
                </a:lnTo>
                <a:lnTo>
                  <a:pt x="0" y="3399198"/>
                </a:lnTo>
                <a:lnTo>
                  <a:pt x="0" y="0"/>
                </a:lnTo>
                <a:close/>
              </a:path>
            </a:pathLst>
          </a:custGeom>
          <a:blipFill>
            <a:blip r:embed="rId4"/>
            <a:stretch>
              <a:fillRect l="-10220" t="0" r="-10220" b="0"/>
            </a:stretch>
          </a:blipFill>
        </p:spPr>
      </p:sp>
      <p:sp>
        <p:nvSpPr>
          <p:cNvPr name="TextBox 5" id="5"/>
          <p:cNvSpPr txBox="true"/>
          <p:nvPr/>
        </p:nvSpPr>
        <p:spPr>
          <a:xfrm rot="0">
            <a:off x="1028700" y="819150"/>
            <a:ext cx="14764981"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Graphical Representation:</a:t>
            </a:r>
          </a:p>
        </p:txBody>
      </p:sp>
      <p:sp>
        <p:nvSpPr>
          <p:cNvPr name="TextBox 6" id="6"/>
          <p:cNvSpPr txBox="true"/>
          <p:nvPr/>
        </p:nvSpPr>
        <p:spPr>
          <a:xfrm rot="0">
            <a:off x="1775114" y="7454380"/>
            <a:ext cx="150495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Here we can see the Graphs which we considered to show the data in more efficient way.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4E4DE"/>
        </a:solidFill>
      </p:bgPr>
    </p:bg>
    <p:spTree>
      <p:nvGrpSpPr>
        <p:cNvPr id="1" name=""/>
        <p:cNvGrpSpPr/>
        <p:nvPr/>
      </p:nvGrpSpPr>
      <p:grpSpPr>
        <a:xfrm>
          <a:off x="0" y="0"/>
          <a:ext cx="0" cy="0"/>
          <a:chOff x="0" y="0"/>
          <a:chExt cx="0" cy="0"/>
        </a:xfrm>
      </p:grpSpPr>
      <p:sp>
        <p:nvSpPr>
          <p:cNvPr name="TextBox 2" id="2"/>
          <p:cNvSpPr txBox="true"/>
          <p:nvPr/>
        </p:nvSpPr>
        <p:spPr>
          <a:xfrm rot="0">
            <a:off x="1522120" y="1309058"/>
            <a:ext cx="1524376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41414"/>
                </a:solidFill>
                <a:latin typeface="Cormorant SC Bold"/>
                <a:ea typeface="Cormorant SC Bold"/>
                <a:cs typeface="Cormorant SC Bold"/>
                <a:sym typeface="Cormorant SC Bold"/>
              </a:rPr>
              <a:t>Table of Contents</a:t>
            </a:r>
          </a:p>
        </p:txBody>
      </p:sp>
      <p:grpSp>
        <p:nvGrpSpPr>
          <p:cNvPr name="Group 3" id="3"/>
          <p:cNvGrpSpPr/>
          <p:nvPr/>
        </p:nvGrpSpPr>
        <p:grpSpPr>
          <a:xfrm rot="0">
            <a:off x="3023282" y="3363614"/>
            <a:ext cx="6120718" cy="5339638"/>
            <a:chOff x="0" y="0"/>
            <a:chExt cx="8160958" cy="7119518"/>
          </a:xfrm>
        </p:grpSpPr>
        <p:sp>
          <p:nvSpPr>
            <p:cNvPr name="AutoShape 4" id="4"/>
            <p:cNvSpPr/>
            <p:nvPr/>
          </p:nvSpPr>
          <p:spPr>
            <a:xfrm>
              <a:off x="0" y="780040"/>
              <a:ext cx="8160958" cy="0"/>
            </a:xfrm>
            <a:prstGeom prst="line">
              <a:avLst/>
            </a:prstGeom>
            <a:ln cap="rnd" w="25400">
              <a:solidFill>
                <a:srgbClr val="141414"/>
              </a:solidFill>
              <a:prstDash val="sysDot"/>
              <a:headEnd type="none" len="sm" w="sm"/>
              <a:tailEnd type="none" len="sm" w="sm"/>
            </a:ln>
          </p:spPr>
        </p:sp>
        <p:sp>
          <p:nvSpPr>
            <p:cNvPr name="AutoShape 5" id="5"/>
            <p:cNvSpPr/>
            <p:nvPr/>
          </p:nvSpPr>
          <p:spPr>
            <a:xfrm>
              <a:off x="0" y="1776069"/>
              <a:ext cx="8160958" cy="0"/>
            </a:xfrm>
            <a:prstGeom prst="line">
              <a:avLst/>
            </a:prstGeom>
            <a:ln cap="rnd" w="25400">
              <a:solidFill>
                <a:srgbClr val="141414"/>
              </a:solidFill>
              <a:prstDash val="sysDot"/>
              <a:headEnd type="none" len="sm" w="sm"/>
              <a:tailEnd type="none" len="sm" w="sm"/>
            </a:ln>
          </p:spPr>
        </p:sp>
        <p:sp>
          <p:nvSpPr>
            <p:cNvPr name="AutoShape 6" id="6"/>
            <p:cNvSpPr/>
            <p:nvPr/>
          </p:nvSpPr>
          <p:spPr>
            <a:xfrm>
              <a:off x="0" y="2772099"/>
              <a:ext cx="8160958" cy="0"/>
            </a:xfrm>
            <a:prstGeom prst="line">
              <a:avLst/>
            </a:prstGeom>
            <a:ln cap="rnd" w="25400">
              <a:solidFill>
                <a:srgbClr val="141414"/>
              </a:solidFill>
              <a:prstDash val="sysDot"/>
              <a:headEnd type="none" len="sm" w="sm"/>
              <a:tailEnd type="none" len="sm" w="sm"/>
            </a:ln>
          </p:spPr>
        </p:sp>
        <p:sp>
          <p:nvSpPr>
            <p:cNvPr name="AutoShape 7" id="7"/>
            <p:cNvSpPr/>
            <p:nvPr/>
          </p:nvSpPr>
          <p:spPr>
            <a:xfrm>
              <a:off x="0" y="3768129"/>
              <a:ext cx="8160958" cy="0"/>
            </a:xfrm>
            <a:prstGeom prst="line">
              <a:avLst/>
            </a:prstGeom>
            <a:ln cap="rnd" w="25400">
              <a:solidFill>
                <a:srgbClr val="141414"/>
              </a:solidFill>
              <a:prstDash val="sysDot"/>
              <a:headEnd type="none" len="sm" w="sm"/>
              <a:tailEnd type="none" len="sm" w="sm"/>
            </a:ln>
          </p:spPr>
        </p:sp>
        <p:sp>
          <p:nvSpPr>
            <p:cNvPr name="AutoShape 8" id="8"/>
            <p:cNvSpPr/>
            <p:nvPr/>
          </p:nvSpPr>
          <p:spPr>
            <a:xfrm>
              <a:off x="0" y="4764159"/>
              <a:ext cx="8160958" cy="0"/>
            </a:xfrm>
            <a:prstGeom prst="line">
              <a:avLst/>
            </a:prstGeom>
            <a:ln cap="rnd" w="25400">
              <a:solidFill>
                <a:srgbClr val="141414"/>
              </a:solidFill>
              <a:prstDash val="sysDot"/>
              <a:headEnd type="none" len="sm" w="sm"/>
              <a:tailEnd type="none" len="sm" w="sm"/>
            </a:ln>
          </p:spPr>
        </p:sp>
        <p:sp>
          <p:nvSpPr>
            <p:cNvPr name="AutoShape 9" id="9"/>
            <p:cNvSpPr/>
            <p:nvPr/>
          </p:nvSpPr>
          <p:spPr>
            <a:xfrm>
              <a:off x="0" y="5760189"/>
              <a:ext cx="8160958" cy="0"/>
            </a:xfrm>
            <a:prstGeom prst="line">
              <a:avLst/>
            </a:prstGeom>
            <a:ln cap="rnd" w="25400">
              <a:solidFill>
                <a:srgbClr val="141414"/>
              </a:solidFill>
              <a:prstDash val="sysDot"/>
              <a:headEnd type="none" len="sm" w="sm"/>
              <a:tailEnd type="none" len="sm" w="sm"/>
            </a:ln>
          </p:spPr>
        </p:sp>
        <p:sp>
          <p:nvSpPr>
            <p:cNvPr name="TextBox 10" id="10"/>
            <p:cNvSpPr txBox="true"/>
            <p:nvPr/>
          </p:nvSpPr>
          <p:spPr>
            <a:xfrm rot="0">
              <a:off x="0" y="-7620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Abstract</a:t>
              </a:r>
            </a:p>
          </p:txBody>
        </p:sp>
        <p:sp>
          <p:nvSpPr>
            <p:cNvPr name="TextBox 11" id="11"/>
            <p:cNvSpPr txBox="true"/>
            <p:nvPr/>
          </p:nvSpPr>
          <p:spPr>
            <a:xfrm rot="0">
              <a:off x="0" y="91983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Introduction with Symptoms</a:t>
              </a:r>
            </a:p>
          </p:txBody>
        </p:sp>
        <p:sp>
          <p:nvSpPr>
            <p:cNvPr name="TextBox 12" id="12"/>
            <p:cNvSpPr txBox="true"/>
            <p:nvPr/>
          </p:nvSpPr>
          <p:spPr>
            <a:xfrm rot="0">
              <a:off x="0" y="191586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Literature  Review</a:t>
              </a:r>
            </a:p>
          </p:txBody>
        </p:sp>
        <p:sp>
          <p:nvSpPr>
            <p:cNvPr name="TextBox 13" id="13"/>
            <p:cNvSpPr txBox="true"/>
            <p:nvPr/>
          </p:nvSpPr>
          <p:spPr>
            <a:xfrm rot="0">
              <a:off x="0" y="291189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Issues Identified</a:t>
              </a:r>
            </a:p>
          </p:txBody>
        </p:sp>
        <p:sp>
          <p:nvSpPr>
            <p:cNvPr name="TextBox 14" id="14"/>
            <p:cNvSpPr txBox="true"/>
            <p:nvPr/>
          </p:nvSpPr>
          <p:spPr>
            <a:xfrm rot="0">
              <a:off x="0" y="3907919"/>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Objectives</a:t>
              </a:r>
            </a:p>
          </p:txBody>
        </p:sp>
        <p:sp>
          <p:nvSpPr>
            <p:cNvPr name="TextBox 15" id="15"/>
            <p:cNvSpPr txBox="true"/>
            <p:nvPr/>
          </p:nvSpPr>
          <p:spPr>
            <a:xfrm rot="0">
              <a:off x="0" y="4903949"/>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Why only EEG signals?</a:t>
              </a:r>
            </a:p>
          </p:txBody>
        </p:sp>
        <p:sp>
          <p:nvSpPr>
            <p:cNvPr name="TextBox 16" id="16"/>
            <p:cNvSpPr txBox="true"/>
            <p:nvPr/>
          </p:nvSpPr>
          <p:spPr>
            <a:xfrm rot="0">
              <a:off x="0" y="5899979"/>
              <a:ext cx="7314207" cy="12195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Challenges in analyzing EEG signals </a:t>
              </a:r>
            </a:p>
          </p:txBody>
        </p:sp>
      </p:grpSp>
      <p:grpSp>
        <p:nvGrpSpPr>
          <p:cNvPr name="Group 17" id="17"/>
          <p:cNvGrpSpPr/>
          <p:nvPr/>
        </p:nvGrpSpPr>
        <p:grpSpPr>
          <a:xfrm rot="0">
            <a:off x="9877818" y="3363614"/>
            <a:ext cx="6120718" cy="4872913"/>
            <a:chOff x="0" y="0"/>
            <a:chExt cx="8160958" cy="6497218"/>
          </a:xfrm>
        </p:grpSpPr>
        <p:sp>
          <p:nvSpPr>
            <p:cNvPr name="AutoShape 18" id="18"/>
            <p:cNvSpPr/>
            <p:nvPr/>
          </p:nvSpPr>
          <p:spPr>
            <a:xfrm>
              <a:off x="0" y="780040"/>
              <a:ext cx="8160958" cy="0"/>
            </a:xfrm>
            <a:prstGeom prst="line">
              <a:avLst/>
            </a:prstGeom>
            <a:ln cap="rnd" w="25400">
              <a:solidFill>
                <a:srgbClr val="141414"/>
              </a:solidFill>
              <a:prstDash val="sysDot"/>
              <a:headEnd type="none" len="sm" w="sm"/>
              <a:tailEnd type="none" len="sm" w="sm"/>
            </a:ln>
          </p:spPr>
        </p:sp>
        <p:sp>
          <p:nvSpPr>
            <p:cNvPr name="AutoShape 19" id="19"/>
            <p:cNvSpPr/>
            <p:nvPr/>
          </p:nvSpPr>
          <p:spPr>
            <a:xfrm>
              <a:off x="0" y="1776069"/>
              <a:ext cx="8160958" cy="0"/>
            </a:xfrm>
            <a:prstGeom prst="line">
              <a:avLst/>
            </a:prstGeom>
            <a:ln cap="rnd" w="25400">
              <a:solidFill>
                <a:srgbClr val="141414"/>
              </a:solidFill>
              <a:prstDash val="sysDot"/>
              <a:headEnd type="none" len="sm" w="sm"/>
              <a:tailEnd type="none" len="sm" w="sm"/>
            </a:ln>
          </p:spPr>
        </p:sp>
        <p:sp>
          <p:nvSpPr>
            <p:cNvPr name="AutoShape 20" id="20"/>
            <p:cNvSpPr/>
            <p:nvPr/>
          </p:nvSpPr>
          <p:spPr>
            <a:xfrm>
              <a:off x="0" y="2772099"/>
              <a:ext cx="8160958" cy="0"/>
            </a:xfrm>
            <a:prstGeom prst="line">
              <a:avLst/>
            </a:prstGeom>
            <a:ln cap="rnd" w="25400">
              <a:solidFill>
                <a:srgbClr val="141414"/>
              </a:solidFill>
              <a:prstDash val="sysDot"/>
              <a:headEnd type="none" len="sm" w="sm"/>
              <a:tailEnd type="none" len="sm" w="sm"/>
            </a:ln>
          </p:spPr>
        </p:sp>
        <p:sp>
          <p:nvSpPr>
            <p:cNvPr name="AutoShape 21" id="21"/>
            <p:cNvSpPr/>
            <p:nvPr/>
          </p:nvSpPr>
          <p:spPr>
            <a:xfrm>
              <a:off x="0" y="3768129"/>
              <a:ext cx="8160958" cy="0"/>
            </a:xfrm>
            <a:prstGeom prst="line">
              <a:avLst/>
            </a:prstGeom>
            <a:ln cap="rnd" w="25400">
              <a:solidFill>
                <a:srgbClr val="141414"/>
              </a:solidFill>
              <a:prstDash val="sysDot"/>
              <a:headEnd type="none" len="sm" w="sm"/>
              <a:tailEnd type="none" len="sm" w="sm"/>
            </a:ln>
          </p:spPr>
        </p:sp>
        <p:sp>
          <p:nvSpPr>
            <p:cNvPr name="AutoShape 22" id="22"/>
            <p:cNvSpPr/>
            <p:nvPr/>
          </p:nvSpPr>
          <p:spPr>
            <a:xfrm>
              <a:off x="0" y="4764159"/>
              <a:ext cx="8160958" cy="0"/>
            </a:xfrm>
            <a:prstGeom prst="line">
              <a:avLst/>
            </a:prstGeom>
            <a:ln cap="rnd" w="25400">
              <a:solidFill>
                <a:srgbClr val="141414"/>
              </a:solidFill>
              <a:prstDash val="sysDot"/>
              <a:headEnd type="none" len="sm" w="sm"/>
              <a:tailEnd type="none" len="sm" w="sm"/>
            </a:ln>
          </p:spPr>
        </p:sp>
        <p:sp>
          <p:nvSpPr>
            <p:cNvPr name="TextBox 23" id="23"/>
            <p:cNvSpPr txBox="true"/>
            <p:nvPr/>
          </p:nvSpPr>
          <p:spPr>
            <a:xfrm rot="0">
              <a:off x="0" y="-7620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Novelty</a:t>
              </a:r>
            </a:p>
          </p:txBody>
        </p:sp>
        <p:sp>
          <p:nvSpPr>
            <p:cNvPr name="TextBox 24" id="24"/>
            <p:cNvSpPr txBox="true"/>
            <p:nvPr/>
          </p:nvSpPr>
          <p:spPr>
            <a:xfrm rot="0">
              <a:off x="0" y="91983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Methodology &amp; Block Diagram</a:t>
              </a:r>
            </a:p>
          </p:txBody>
        </p:sp>
        <p:sp>
          <p:nvSpPr>
            <p:cNvPr name="TextBox 25" id="25"/>
            <p:cNvSpPr txBox="true"/>
            <p:nvPr/>
          </p:nvSpPr>
          <p:spPr>
            <a:xfrm rot="0">
              <a:off x="0" y="191586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Limitations</a:t>
              </a:r>
            </a:p>
          </p:txBody>
        </p:sp>
        <p:sp>
          <p:nvSpPr>
            <p:cNvPr name="TextBox 26" id="26"/>
            <p:cNvSpPr txBox="true"/>
            <p:nvPr/>
          </p:nvSpPr>
          <p:spPr>
            <a:xfrm rot="0">
              <a:off x="0" y="2911890"/>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Input &amp; Output</a:t>
              </a:r>
            </a:p>
          </p:txBody>
        </p:sp>
        <p:sp>
          <p:nvSpPr>
            <p:cNvPr name="TextBox 27" id="27"/>
            <p:cNvSpPr txBox="true"/>
            <p:nvPr/>
          </p:nvSpPr>
          <p:spPr>
            <a:xfrm rot="0">
              <a:off x="0" y="3907919"/>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Advancements &amp; Future Scop</a:t>
              </a:r>
            </a:p>
          </p:txBody>
        </p:sp>
        <p:sp>
          <p:nvSpPr>
            <p:cNvPr name="TextBox 28" id="28"/>
            <p:cNvSpPr txBox="true"/>
            <p:nvPr/>
          </p:nvSpPr>
          <p:spPr>
            <a:xfrm rot="0">
              <a:off x="0" y="4903949"/>
              <a:ext cx="7314207" cy="597239"/>
            </a:xfrm>
            <a:prstGeom prst="rect">
              <a:avLst/>
            </a:prstGeom>
          </p:spPr>
          <p:txBody>
            <a:bodyPr anchor="t" rtlCol="false" tIns="0" lIns="0" bIns="0" rIns="0">
              <a:spAutoFit/>
            </a:bodyPr>
            <a:lstStyle/>
            <a:p>
              <a:pPr algn="l">
                <a:lnSpc>
                  <a:spcPts val="3718"/>
                </a:lnSpc>
              </a:pPr>
              <a:r>
                <a:rPr lang="en-US" sz="2600">
                  <a:solidFill>
                    <a:srgbClr val="141414"/>
                  </a:solidFill>
                  <a:latin typeface="Public Sans"/>
                  <a:ea typeface="Public Sans"/>
                  <a:cs typeface="Public Sans"/>
                  <a:sym typeface="Public Sans"/>
                </a:rPr>
                <a:t>Conclusion</a:t>
              </a:r>
            </a:p>
          </p:txBody>
        </p:sp>
        <p:sp>
          <p:nvSpPr>
            <p:cNvPr name="TextBox 29" id="29"/>
            <p:cNvSpPr txBox="true"/>
            <p:nvPr/>
          </p:nvSpPr>
          <p:spPr>
            <a:xfrm rot="0">
              <a:off x="0" y="5899979"/>
              <a:ext cx="7314207" cy="597239"/>
            </a:xfrm>
            <a:prstGeom prst="rect">
              <a:avLst/>
            </a:prstGeom>
          </p:spPr>
          <p:txBody>
            <a:bodyPr anchor="t" rtlCol="false" tIns="0" lIns="0" bIns="0" rIns="0">
              <a:spAutoFit/>
            </a:bodyPr>
            <a:lstStyle/>
            <a:p>
              <a:pPr algn="l">
                <a:lnSpc>
                  <a:spcPts val="3718"/>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460004" y="3407667"/>
            <a:ext cx="7635254" cy="5093884"/>
          </a:xfrm>
          <a:custGeom>
            <a:avLst/>
            <a:gdLst/>
            <a:ahLst/>
            <a:cxnLst/>
            <a:rect r="r" b="b" t="t" l="l"/>
            <a:pathLst>
              <a:path h="5093884" w="7635254">
                <a:moveTo>
                  <a:pt x="0" y="0"/>
                </a:moveTo>
                <a:lnTo>
                  <a:pt x="7635253" y="0"/>
                </a:lnTo>
                <a:lnTo>
                  <a:pt x="7635253" y="5093884"/>
                </a:lnTo>
                <a:lnTo>
                  <a:pt x="0" y="5093884"/>
                </a:lnTo>
                <a:lnTo>
                  <a:pt x="0" y="0"/>
                </a:lnTo>
                <a:close/>
              </a:path>
            </a:pathLst>
          </a:custGeom>
          <a:blipFill>
            <a:blip r:embed="rId2"/>
            <a:stretch>
              <a:fillRect l="0" t="0" r="0" b="0"/>
            </a:stretch>
          </a:blipFill>
        </p:spPr>
      </p:sp>
      <p:sp>
        <p:nvSpPr>
          <p:cNvPr name="TextBox 3" id="3"/>
          <p:cNvSpPr txBox="true"/>
          <p:nvPr/>
        </p:nvSpPr>
        <p:spPr>
          <a:xfrm rot="0">
            <a:off x="1028700" y="819150"/>
            <a:ext cx="9358908" cy="257937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Advancements &amp; Future Scope:</a:t>
            </a:r>
          </a:p>
        </p:txBody>
      </p:sp>
      <p:sp>
        <p:nvSpPr>
          <p:cNvPr name="TextBox 4" id="4"/>
          <p:cNvSpPr txBox="true"/>
          <p:nvPr/>
        </p:nvSpPr>
        <p:spPr>
          <a:xfrm rot="0">
            <a:off x="1028700" y="3607182"/>
            <a:ext cx="8431304" cy="4551980"/>
          </a:xfrm>
          <a:prstGeom prst="rect">
            <a:avLst/>
          </a:prstGeom>
        </p:spPr>
        <p:txBody>
          <a:bodyPr anchor="t" rtlCol="false" tIns="0" lIns="0" bIns="0" rIns="0">
            <a:spAutoFit/>
          </a:bodyPr>
          <a:lstStyle/>
          <a:p>
            <a:pPr algn="l" marL="780779" indent="-390390" lvl="1">
              <a:lnSpc>
                <a:spcPts val="5062"/>
              </a:lnSpc>
              <a:buFont typeface="Arial"/>
              <a:buChar char="•"/>
            </a:pPr>
            <a:r>
              <a:rPr lang="en-US" sz="3616">
                <a:solidFill>
                  <a:srgbClr val="000000"/>
                </a:solidFill>
                <a:latin typeface="Times New Roman Bold"/>
                <a:ea typeface="Times New Roman Bold"/>
                <a:cs typeface="Times New Roman Bold"/>
                <a:sym typeface="Times New Roman Bold"/>
              </a:rPr>
              <a:t>Wearable and Mobile EEG Devices:</a:t>
            </a:r>
            <a:r>
              <a:rPr lang="en-US" sz="3616">
                <a:solidFill>
                  <a:srgbClr val="000000"/>
                </a:solidFill>
                <a:latin typeface="Times New Roman"/>
                <a:ea typeface="Times New Roman"/>
                <a:cs typeface="Times New Roman"/>
                <a:sym typeface="Times New Roman"/>
              </a:rPr>
              <a:t> Enables continuous monitoring of brain activity in real-world settings. </a:t>
            </a:r>
          </a:p>
          <a:p>
            <a:pPr algn="l" marL="780779" indent="-390390" lvl="1">
              <a:lnSpc>
                <a:spcPts val="5062"/>
              </a:lnSpc>
              <a:buFont typeface="Arial"/>
              <a:buChar char="•"/>
            </a:pPr>
            <a:r>
              <a:rPr lang="en-US" sz="3616">
                <a:solidFill>
                  <a:srgbClr val="000000"/>
                </a:solidFill>
                <a:latin typeface="Times New Roman Bold"/>
                <a:ea typeface="Times New Roman Bold"/>
                <a:cs typeface="Times New Roman Bold"/>
                <a:sym typeface="Times New Roman Bold"/>
              </a:rPr>
              <a:t>Personalized Medicine:</a:t>
            </a:r>
            <a:r>
              <a:rPr lang="en-US" sz="3616">
                <a:solidFill>
                  <a:srgbClr val="000000"/>
                </a:solidFill>
                <a:latin typeface="Times New Roman"/>
                <a:ea typeface="Times New Roman"/>
                <a:cs typeface="Times New Roman"/>
                <a:sym typeface="Times New Roman"/>
              </a:rPr>
              <a:t> Uses EEG signals to develop personalized treatment strategies based on individual brain activity profiles.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9392516" y="3039648"/>
            <a:ext cx="8115300" cy="4577029"/>
          </a:xfrm>
          <a:custGeom>
            <a:avLst/>
            <a:gdLst/>
            <a:ahLst/>
            <a:cxnLst/>
            <a:rect r="r" b="b" t="t" l="l"/>
            <a:pathLst>
              <a:path h="4577029" w="8115300">
                <a:moveTo>
                  <a:pt x="0" y="0"/>
                </a:moveTo>
                <a:lnTo>
                  <a:pt x="8115300" y="0"/>
                </a:lnTo>
                <a:lnTo>
                  <a:pt x="8115300" y="4577029"/>
                </a:lnTo>
                <a:lnTo>
                  <a:pt x="0" y="4577029"/>
                </a:lnTo>
                <a:lnTo>
                  <a:pt x="0" y="0"/>
                </a:lnTo>
                <a:close/>
              </a:path>
            </a:pathLst>
          </a:custGeom>
          <a:blipFill>
            <a:blip r:embed="rId2"/>
            <a:stretch>
              <a:fillRect l="0" t="0" r="0" b="0"/>
            </a:stretch>
          </a:blipFill>
        </p:spPr>
      </p:sp>
      <p:sp>
        <p:nvSpPr>
          <p:cNvPr name="TextBox 3" id="3"/>
          <p:cNvSpPr txBox="true"/>
          <p:nvPr/>
        </p:nvSpPr>
        <p:spPr>
          <a:xfrm rot="0">
            <a:off x="1028700" y="819150"/>
            <a:ext cx="6104573"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Conclusion:</a:t>
            </a:r>
          </a:p>
        </p:txBody>
      </p:sp>
      <p:sp>
        <p:nvSpPr>
          <p:cNvPr name="TextBox 4" id="4"/>
          <p:cNvSpPr txBox="true"/>
          <p:nvPr/>
        </p:nvSpPr>
        <p:spPr>
          <a:xfrm rot="0">
            <a:off x="1028700" y="2843996"/>
            <a:ext cx="8115300" cy="4772682"/>
          </a:xfrm>
          <a:prstGeom prst="rect">
            <a:avLst/>
          </a:prstGeom>
        </p:spPr>
        <p:txBody>
          <a:bodyPr anchor="t" rtlCol="false" tIns="0" lIns="0" bIns="0" rIns="0">
            <a:spAutoFit/>
          </a:bodyPr>
          <a:lstStyle/>
          <a:p>
            <a:pPr algn="just" marL="723079" indent="-361540" lvl="1">
              <a:lnSpc>
                <a:spcPts val="4688"/>
              </a:lnSpc>
              <a:buFont typeface="Arial"/>
              <a:buChar char="•"/>
            </a:pPr>
            <a:r>
              <a:rPr lang="en-US" sz="3349">
                <a:solidFill>
                  <a:srgbClr val="000000"/>
                </a:solidFill>
                <a:latin typeface="Times New Roman"/>
                <a:ea typeface="Times New Roman"/>
                <a:cs typeface="Times New Roman"/>
                <a:sym typeface="Times New Roman"/>
              </a:rPr>
              <a:t>In conclusion, the study of “Early detection and prediction of Parkinson's and Alzheimer's diseases using EEG signals” is a promising field in neuroscientific research and clinical practice, potentially impacting individuals at risk and promoting proactive brain health management.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10032" cy="10287000"/>
          </a:xfrm>
          <a:custGeom>
            <a:avLst/>
            <a:gdLst/>
            <a:ahLst/>
            <a:cxnLst/>
            <a:rect r="r" b="b" t="t" l="l"/>
            <a:pathLst>
              <a:path h="10287000" w="18510032">
                <a:moveTo>
                  <a:pt x="0" y="0"/>
                </a:moveTo>
                <a:lnTo>
                  <a:pt x="18510032" y="0"/>
                </a:lnTo>
                <a:lnTo>
                  <a:pt x="18510032" y="10287000"/>
                </a:lnTo>
                <a:lnTo>
                  <a:pt x="0" y="10287000"/>
                </a:lnTo>
                <a:lnTo>
                  <a:pt x="0" y="0"/>
                </a:lnTo>
                <a:close/>
              </a:path>
            </a:pathLst>
          </a:custGeom>
          <a:blipFill>
            <a:blip r:embed="rId2"/>
            <a:stretch>
              <a:fillRect l="-7000" t="0" r="-7000" b="0"/>
            </a:stretch>
          </a:blipFill>
        </p:spPr>
      </p:sp>
      <p:sp>
        <p:nvSpPr>
          <p:cNvPr name="TextBox 3" id="3"/>
          <p:cNvSpPr txBox="true"/>
          <p:nvPr/>
        </p:nvSpPr>
        <p:spPr>
          <a:xfrm rot="0">
            <a:off x="1271155" y="7606031"/>
            <a:ext cx="7034808" cy="1652269"/>
          </a:xfrm>
          <a:prstGeom prst="rect">
            <a:avLst/>
          </a:prstGeom>
        </p:spPr>
        <p:txBody>
          <a:bodyPr anchor="t" rtlCol="false" tIns="0" lIns="0" bIns="0" rIns="0">
            <a:spAutoFit/>
          </a:bodyPr>
          <a:lstStyle/>
          <a:p>
            <a:pPr algn="ctr">
              <a:lnSpc>
                <a:spcPts val="12880"/>
              </a:lnSpc>
            </a:pPr>
            <a:r>
              <a:rPr lang="en-US" sz="9200">
                <a:solidFill>
                  <a:srgbClr val="000000"/>
                </a:solidFill>
                <a:latin typeface="Hatton Bold"/>
                <a:ea typeface="Hatton Bold"/>
                <a:cs typeface="Hatton Bold"/>
                <a:sym typeface="Hatto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TextBox 2" id="2"/>
          <p:cNvSpPr txBox="true"/>
          <p:nvPr/>
        </p:nvSpPr>
        <p:spPr>
          <a:xfrm rot="0">
            <a:off x="9538028" y="1913049"/>
            <a:ext cx="7389489" cy="1171575"/>
          </a:xfrm>
          <a:prstGeom prst="rect">
            <a:avLst/>
          </a:prstGeom>
        </p:spPr>
        <p:txBody>
          <a:bodyPr anchor="t" rtlCol="false" tIns="0" lIns="0" bIns="0" rIns="0">
            <a:spAutoFit/>
          </a:bodyPr>
          <a:lstStyle/>
          <a:p>
            <a:pPr algn="l">
              <a:lnSpc>
                <a:spcPts val="8640"/>
              </a:lnSpc>
            </a:pPr>
            <a:r>
              <a:rPr lang="en-US" sz="7200">
                <a:solidFill>
                  <a:srgbClr val="3D3D17"/>
                </a:solidFill>
                <a:latin typeface="Hatton Bold"/>
                <a:ea typeface="Hatton Bold"/>
                <a:cs typeface="Hatton Bold"/>
                <a:sym typeface="Hatton Bold"/>
              </a:rPr>
              <a:t>ABSTRACT</a:t>
            </a:r>
          </a:p>
        </p:txBody>
      </p:sp>
      <p:sp>
        <p:nvSpPr>
          <p:cNvPr name="TextBox 3" id="3"/>
          <p:cNvSpPr txBox="true"/>
          <p:nvPr/>
        </p:nvSpPr>
        <p:spPr>
          <a:xfrm rot="0">
            <a:off x="9538028" y="4069468"/>
            <a:ext cx="7389489" cy="4066540"/>
          </a:xfrm>
          <a:prstGeom prst="rect">
            <a:avLst/>
          </a:prstGeom>
        </p:spPr>
        <p:txBody>
          <a:bodyPr anchor="t" rtlCol="false" tIns="0" lIns="0" bIns="0" rIns="0">
            <a:spAutoFit/>
          </a:bodyPr>
          <a:lstStyle/>
          <a:p>
            <a:pPr algn="l">
              <a:lnSpc>
                <a:spcPts val="4059"/>
              </a:lnSpc>
            </a:pPr>
            <a:r>
              <a:rPr lang="en-US" sz="2899">
                <a:solidFill>
                  <a:srgbClr val="3D3D17"/>
                </a:solidFill>
                <a:latin typeface="Times New Roman"/>
                <a:ea typeface="Times New Roman"/>
                <a:cs typeface="Times New Roman"/>
                <a:sym typeface="Times New Roman"/>
              </a:rPr>
              <a:t>• The study aims to develop a responding interface</a:t>
            </a:r>
            <a:r>
              <a:rPr lang="en-US" sz="2899">
                <a:solidFill>
                  <a:srgbClr val="3D3D17"/>
                </a:solidFill>
                <a:latin typeface="Times New Roman"/>
                <a:ea typeface="Times New Roman"/>
                <a:cs typeface="Times New Roman"/>
                <a:sym typeface="Times New Roman"/>
              </a:rPr>
              <a:t> using </a:t>
            </a:r>
            <a:r>
              <a:rPr lang="en-US" sz="2899">
                <a:solidFill>
                  <a:srgbClr val="3D3D17"/>
                </a:solidFill>
                <a:latin typeface="Times New Roman Bold"/>
                <a:ea typeface="Times New Roman Bold"/>
                <a:cs typeface="Times New Roman Bold"/>
                <a:sym typeface="Times New Roman Bold"/>
              </a:rPr>
              <a:t>EEG </a:t>
            </a:r>
            <a:r>
              <a:rPr lang="en-US" sz="2899">
                <a:solidFill>
                  <a:srgbClr val="3D3D17"/>
                </a:solidFill>
                <a:latin typeface="Times New Roman"/>
                <a:ea typeface="Times New Roman"/>
                <a:cs typeface="Times New Roman"/>
                <a:sym typeface="Times New Roman"/>
              </a:rPr>
              <a:t>signal</a:t>
            </a:r>
            <a:r>
              <a:rPr lang="en-US" sz="2899">
                <a:solidFill>
                  <a:srgbClr val="3D3D17"/>
                </a:solidFill>
                <a:latin typeface="Times New Roman Bold"/>
                <a:ea typeface="Times New Roman Bold"/>
                <a:cs typeface="Times New Roman Bold"/>
                <a:sym typeface="Times New Roman Bold"/>
              </a:rPr>
              <a:t> </a:t>
            </a:r>
            <a:r>
              <a:rPr lang="en-US" sz="2899">
                <a:solidFill>
                  <a:srgbClr val="3D3D17"/>
                </a:solidFill>
                <a:latin typeface="Times New Roman"/>
                <a:ea typeface="Times New Roman"/>
                <a:cs typeface="Times New Roman"/>
                <a:sym typeface="Times New Roman"/>
              </a:rPr>
              <a:t>data for Parkinson’s and Alzheimer's disease detection.</a:t>
            </a:r>
          </a:p>
          <a:p>
            <a:pPr algn="l">
              <a:lnSpc>
                <a:spcPts val="4059"/>
              </a:lnSpc>
            </a:pPr>
            <a:r>
              <a:rPr lang="en-US" sz="2899">
                <a:solidFill>
                  <a:srgbClr val="3D3D17"/>
                </a:solidFill>
                <a:latin typeface="Times New Roman"/>
                <a:ea typeface="Times New Roman"/>
                <a:cs typeface="Times New Roman"/>
                <a:sym typeface="Times New Roman"/>
              </a:rPr>
              <a:t>• The performance of the proposed machine learning approaches was evaluated using sensitivity, specificity, overall diagnosis accuracy.</a:t>
            </a:r>
          </a:p>
          <a:p>
            <a:pPr algn="l">
              <a:lnSpc>
                <a:spcPts val="3359"/>
              </a:lnSpc>
            </a:pPr>
          </a:p>
        </p:txBody>
      </p:sp>
      <p:sp>
        <p:nvSpPr>
          <p:cNvPr name="AutoShape 4" id="4"/>
          <p:cNvSpPr/>
          <p:nvPr/>
        </p:nvSpPr>
        <p:spPr>
          <a:xfrm rot="0">
            <a:off x="17259300" y="0"/>
            <a:ext cx="9525" cy="1176461"/>
          </a:xfrm>
          <a:prstGeom prst="rect">
            <a:avLst/>
          </a:prstGeom>
          <a:solidFill>
            <a:srgbClr val="3D3D17"/>
          </a:solidFill>
        </p:spPr>
      </p:sp>
      <p:sp>
        <p:nvSpPr>
          <p:cNvPr name="AutoShape 5" id="5"/>
          <p:cNvSpPr/>
          <p:nvPr/>
        </p:nvSpPr>
        <p:spPr>
          <a:xfrm rot="0">
            <a:off x="16403642" y="9268025"/>
            <a:ext cx="9525" cy="1009249"/>
          </a:xfrm>
          <a:prstGeom prst="rect">
            <a:avLst/>
          </a:prstGeom>
          <a:solidFill>
            <a:srgbClr val="3D3D17"/>
          </a:solidFill>
        </p:spPr>
      </p:sp>
      <p:sp>
        <p:nvSpPr>
          <p:cNvPr name="Freeform 6" id="6"/>
          <p:cNvSpPr/>
          <p:nvPr/>
        </p:nvSpPr>
        <p:spPr>
          <a:xfrm flipH="false" flipV="false" rot="0">
            <a:off x="0" y="2536936"/>
            <a:ext cx="8654451" cy="5133768"/>
          </a:xfrm>
          <a:custGeom>
            <a:avLst/>
            <a:gdLst/>
            <a:ahLst/>
            <a:cxnLst/>
            <a:rect r="r" b="b" t="t" l="l"/>
            <a:pathLst>
              <a:path h="5133768" w="8654451">
                <a:moveTo>
                  <a:pt x="0" y="0"/>
                </a:moveTo>
                <a:lnTo>
                  <a:pt x="8654451" y="0"/>
                </a:lnTo>
                <a:lnTo>
                  <a:pt x="8654451" y="5133768"/>
                </a:lnTo>
                <a:lnTo>
                  <a:pt x="0" y="5133768"/>
                </a:lnTo>
                <a:lnTo>
                  <a:pt x="0" y="0"/>
                </a:lnTo>
                <a:close/>
              </a:path>
            </a:pathLst>
          </a:custGeom>
          <a:blipFill>
            <a:blip r:embed="rId2"/>
            <a:stretch>
              <a:fillRect l="-6130" t="0" r="0" b="-46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11881571" y="1028700"/>
            <a:ext cx="5377729" cy="8229600"/>
          </a:xfrm>
          <a:custGeom>
            <a:avLst/>
            <a:gdLst/>
            <a:ahLst/>
            <a:cxnLst/>
            <a:rect r="r" b="b" t="t" l="l"/>
            <a:pathLst>
              <a:path h="8229600" w="5377729">
                <a:moveTo>
                  <a:pt x="0" y="0"/>
                </a:moveTo>
                <a:lnTo>
                  <a:pt x="5377729" y="0"/>
                </a:lnTo>
                <a:lnTo>
                  <a:pt x="5377729" y="8229600"/>
                </a:lnTo>
                <a:lnTo>
                  <a:pt x="0" y="8229600"/>
                </a:lnTo>
                <a:lnTo>
                  <a:pt x="0" y="0"/>
                </a:lnTo>
                <a:close/>
              </a:path>
            </a:pathLst>
          </a:custGeom>
          <a:blipFill>
            <a:blip r:embed="rId2"/>
            <a:stretch>
              <a:fillRect l="-469" t="0" r="-870" b="0"/>
            </a:stretch>
          </a:blipFill>
        </p:spPr>
      </p:sp>
      <p:sp>
        <p:nvSpPr>
          <p:cNvPr name="TextBox 3" id="3"/>
          <p:cNvSpPr txBox="true"/>
          <p:nvPr/>
        </p:nvSpPr>
        <p:spPr>
          <a:xfrm rot="0">
            <a:off x="888802" y="958365"/>
            <a:ext cx="9167812"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INTRODUCTION:</a:t>
            </a:r>
          </a:p>
        </p:txBody>
      </p:sp>
      <p:sp>
        <p:nvSpPr>
          <p:cNvPr name="TextBox 4" id="4"/>
          <p:cNvSpPr txBox="true"/>
          <p:nvPr/>
        </p:nvSpPr>
        <p:spPr>
          <a:xfrm rot="0">
            <a:off x="1158096" y="2608249"/>
            <a:ext cx="8115300" cy="5410200"/>
          </a:xfrm>
          <a:prstGeom prst="rect">
            <a:avLst/>
          </a:prstGeom>
        </p:spPr>
        <p:txBody>
          <a:bodyPr anchor="t" rtlCol="false" tIns="0" lIns="0" bIns="0" rIns="0">
            <a:spAutoFit/>
          </a:bodyPr>
          <a:lstStyle/>
          <a:p>
            <a:pPr algn="just" marL="647698" indent="-323849" lvl="1">
              <a:lnSpc>
                <a:spcPts val="4799"/>
              </a:lnSpc>
              <a:buFont typeface="Arial"/>
              <a:buChar char="•"/>
            </a:pPr>
            <a:r>
              <a:rPr lang="en-US" sz="2999">
                <a:solidFill>
                  <a:srgbClr val="000000"/>
                </a:solidFill>
                <a:latin typeface="Public Sans"/>
                <a:ea typeface="Public Sans"/>
                <a:cs typeface="Public Sans"/>
                <a:sym typeface="Public Sans"/>
              </a:rPr>
              <a:t>Parkinson's disease (PD) and Alzheimer's disease (AD) are neurodegenerative disorders that have a significant impact on the affected individuals and their families. </a:t>
            </a:r>
          </a:p>
          <a:p>
            <a:pPr algn="just" marL="647700" indent="-323850" lvl="1">
              <a:lnSpc>
                <a:spcPts val="4800"/>
              </a:lnSpc>
              <a:buFont typeface="Arial"/>
              <a:buChar char="•"/>
            </a:pPr>
            <a:r>
              <a:rPr lang="en-US" sz="3000">
                <a:solidFill>
                  <a:srgbClr val="000000"/>
                </a:solidFill>
                <a:latin typeface="Public Sans"/>
                <a:ea typeface="Public Sans"/>
                <a:cs typeface="Public Sans"/>
                <a:sym typeface="Public Sans"/>
              </a:rPr>
              <a:t>In recent years, there has been growing interest in utilizing EEG signals for the early detection and prediction of PD and AD.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12222132" y="2535156"/>
            <a:ext cx="5037168" cy="6646985"/>
          </a:xfrm>
          <a:custGeom>
            <a:avLst/>
            <a:gdLst/>
            <a:ahLst/>
            <a:cxnLst/>
            <a:rect r="r" b="b" t="t" l="l"/>
            <a:pathLst>
              <a:path h="6646985" w="5037168">
                <a:moveTo>
                  <a:pt x="0" y="0"/>
                </a:moveTo>
                <a:lnTo>
                  <a:pt x="5037168" y="0"/>
                </a:lnTo>
                <a:lnTo>
                  <a:pt x="5037168" y="6646985"/>
                </a:lnTo>
                <a:lnTo>
                  <a:pt x="0" y="6646985"/>
                </a:lnTo>
                <a:lnTo>
                  <a:pt x="0" y="0"/>
                </a:lnTo>
                <a:close/>
              </a:path>
            </a:pathLst>
          </a:custGeom>
          <a:blipFill>
            <a:blip r:embed="rId2"/>
            <a:stretch>
              <a:fillRect l="0" t="0" r="0" b="0"/>
            </a:stretch>
          </a:blipFill>
        </p:spPr>
      </p:sp>
      <p:sp>
        <p:nvSpPr>
          <p:cNvPr name="TextBox 3" id="3"/>
          <p:cNvSpPr txBox="true"/>
          <p:nvPr/>
        </p:nvSpPr>
        <p:spPr>
          <a:xfrm rot="0">
            <a:off x="1028700" y="819150"/>
            <a:ext cx="12026900" cy="2579370"/>
          </a:xfrm>
          <a:prstGeom prst="rect">
            <a:avLst/>
          </a:prstGeom>
        </p:spPr>
        <p:txBody>
          <a:bodyPr anchor="t" rtlCol="false" tIns="0" lIns="0" bIns="0" rIns="0">
            <a:spAutoFit/>
          </a:bodyPr>
          <a:lstStyle/>
          <a:p>
            <a:pPr algn="l">
              <a:lnSpc>
                <a:spcPts val="10080"/>
              </a:lnSpc>
            </a:pPr>
            <a:r>
              <a:rPr lang="en-US" sz="7200">
                <a:solidFill>
                  <a:srgbClr val="000000"/>
                </a:solidFill>
                <a:latin typeface="Hatton Bold"/>
                <a:ea typeface="Hatton Bold"/>
                <a:cs typeface="Hatton Bold"/>
                <a:sym typeface="Hatton Bold"/>
              </a:rPr>
              <a:t>Symptoms of Parkinson’s disease:</a:t>
            </a:r>
          </a:p>
        </p:txBody>
      </p:sp>
      <p:sp>
        <p:nvSpPr>
          <p:cNvPr name="TextBox 4" id="4"/>
          <p:cNvSpPr txBox="true"/>
          <p:nvPr/>
        </p:nvSpPr>
        <p:spPr>
          <a:xfrm rot="0">
            <a:off x="1028700" y="4049161"/>
            <a:ext cx="10027320" cy="3404446"/>
          </a:xfrm>
          <a:prstGeom prst="rect">
            <a:avLst/>
          </a:prstGeom>
        </p:spPr>
        <p:txBody>
          <a:bodyPr anchor="t" rtlCol="false" tIns="0" lIns="0" bIns="0" rIns="0">
            <a:spAutoFit/>
          </a:bodyPr>
          <a:lstStyle/>
          <a:p>
            <a:pPr algn="just" marL="1019572" indent="-509786" lvl="1">
              <a:lnSpc>
                <a:spcPts val="6611"/>
              </a:lnSpc>
              <a:buFont typeface="Arial"/>
              <a:buChar char="•"/>
            </a:pPr>
            <a:r>
              <a:rPr lang="en-US" sz="4722">
                <a:solidFill>
                  <a:srgbClr val="000000"/>
                </a:solidFill>
                <a:latin typeface="Times New Roman"/>
                <a:ea typeface="Times New Roman"/>
                <a:cs typeface="Times New Roman"/>
                <a:sym typeface="Times New Roman"/>
              </a:rPr>
              <a:t>Muscle stiffness</a:t>
            </a:r>
          </a:p>
          <a:p>
            <a:pPr algn="just" marL="1019572" indent="-509786" lvl="1">
              <a:lnSpc>
                <a:spcPts val="6611"/>
              </a:lnSpc>
              <a:buFont typeface="Arial"/>
              <a:buChar char="•"/>
            </a:pPr>
            <a:r>
              <a:rPr lang="en-US" sz="4722">
                <a:solidFill>
                  <a:srgbClr val="000000"/>
                </a:solidFill>
                <a:latin typeface="Times New Roman"/>
                <a:ea typeface="Times New Roman"/>
                <a:cs typeface="Times New Roman"/>
                <a:sym typeface="Times New Roman"/>
              </a:rPr>
              <a:t>Slowness of movement</a:t>
            </a:r>
          </a:p>
          <a:p>
            <a:pPr algn="just" marL="1019572" indent="-509786" lvl="1">
              <a:lnSpc>
                <a:spcPts val="6611"/>
              </a:lnSpc>
              <a:buFont typeface="Arial"/>
              <a:buChar char="•"/>
            </a:pPr>
            <a:r>
              <a:rPr lang="en-US" sz="4722">
                <a:solidFill>
                  <a:srgbClr val="000000"/>
                </a:solidFill>
                <a:latin typeface="Times New Roman"/>
                <a:ea typeface="Times New Roman"/>
                <a:cs typeface="Times New Roman"/>
                <a:sym typeface="Times New Roman"/>
              </a:rPr>
              <a:t>Depression</a:t>
            </a:r>
          </a:p>
          <a:p>
            <a:pPr algn="just" marL="1019572" indent="-509786" lvl="1">
              <a:lnSpc>
                <a:spcPts val="6611"/>
              </a:lnSpc>
              <a:buFont typeface="Arial"/>
              <a:buChar char="•"/>
            </a:pPr>
            <a:r>
              <a:rPr lang="en-US" sz="4722">
                <a:solidFill>
                  <a:srgbClr val="000000"/>
                </a:solidFill>
                <a:latin typeface="Times New Roman"/>
                <a:ea typeface="Times New Roman"/>
                <a:cs typeface="Times New Roman"/>
                <a:sym typeface="Times New Roman"/>
              </a:rPr>
              <a:t>Impaired balance and coordination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8914870" y="3536863"/>
            <a:ext cx="8224309" cy="4643572"/>
          </a:xfrm>
          <a:custGeom>
            <a:avLst/>
            <a:gdLst/>
            <a:ahLst/>
            <a:cxnLst/>
            <a:rect r="r" b="b" t="t" l="l"/>
            <a:pathLst>
              <a:path h="4643572" w="8224309">
                <a:moveTo>
                  <a:pt x="0" y="0"/>
                </a:moveTo>
                <a:lnTo>
                  <a:pt x="8224310" y="0"/>
                </a:lnTo>
                <a:lnTo>
                  <a:pt x="8224310" y="4643571"/>
                </a:lnTo>
                <a:lnTo>
                  <a:pt x="0" y="4643571"/>
                </a:lnTo>
                <a:lnTo>
                  <a:pt x="0" y="0"/>
                </a:lnTo>
                <a:close/>
              </a:path>
            </a:pathLst>
          </a:custGeom>
          <a:blipFill>
            <a:blip r:embed="rId2"/>
            <a:stretch>
              <a:fillRect l="0" t="0" r="0" b="0"/>
            </a:stretch>
          </a:blipFill>
        </p:spPr>
      </p:sp>
      <p:sp>
        <p:nvSpPr>
          <p:cNvPr name="TextBox 3" id="3"/>
          <p:cNvSpPr txBox="true"/>
          <p:nvPr/>
        </p:nvSpPr>
        <p:spPr>
          <a:xfrm rot="0">
            <a:off x="1028700" y="819150"/>
            <a:ext cx="12026900" cy="2579370"/>
          </a:xfrm>
          <a:prstGeom prst="rect">
            <a:avLst/>
          </a:prstGeom>
        </p:spPr>
        <p:txBody>
          <a:bodyPr anchor="t" rtlCol="false" tIns="0" lIns="0" bIns="0" rIns="0">
            <a:spAutoFit/>
          </a:bodyPr>
          <a:lstStyle/>
          <a:p>
            <a:pPr algn="l">
              <a:lnSpc>
                <a:spcPts val="10080"/>
              </a:lnSpc>
            </a:pPr>
            <a:r>
              <a:rPr lang="en-US" sz="7200">
                <a:solidFill>
                  <a:srgbClr val="000000"/>
                </a:solidFill>
                <a:latin typeface="Hatton Bold"/>
                <a:ea typeface="Hatton Bold"/>
                <a:cs typeface="Hatton Bold"/>
                <a:sym typeface="Hatton Bold"/>
              </a:rPr>
              <a:t>Symptoms of Alzheimer’s disease:</a:t>
            </a:r>
          </a:p>
        </p:txBody>
      </p:sp>
      <p:sp>
        <p:nvSpPr>
          <p:cNvPr name="TextBox 4" id="4"/>
          <p:cNvSpPr txBox="true"/>
          <p:nvPr/>
        </p:nvSpPr>
        <p:spPr>
          <a:xfrm rot="0">
            <a:off x="1028700" y="3809419"/>
            <a:ext cx="7406619" cy="3162332"/>
          </a:xfrm>
          <a:prstGeom prst="rect">
            <a:avLst/>
          </a:prstGeom>
        </p:spPr>
        <p:txBody>
          <a:bodyPr anchor="t" rtlCol="false" tIns="0" lIns="0" bIns="0" rIns="0">
            <a:spAutoFit/>
          </a:bodyPr>
          <a:lstStyle/>
          <a:p>
            <a:pPr algn="just" marL="948808" indent="-474404" lvl="1">
              <a:lnSpc>
                <a:spcPts val="6152"/>
              </a:lnSpc>
              <a:buFont typeface="Arial"/>
              <a:buChar char="•"/>
            </a:pPr>
            <a:r>
              <a:rPr lang="en-US" sz="4394">
                <a:solidFill>
                  <a:srgbClr val="000000"/>
                </a:solidFill>
                <a:latin typeface="Times New Roman"/>
                <a:ea typeface="Times New Roman"/>
                <a:cs typeface="Times New Roman"/>
                <a:sym typeface="Times New Roman"/>
              </a:rPr>
              <a:t>Memory loss</a:t>
            </a:r>
          </a:p>
          <a:p>
            <a:pPr algn="just" marL="948808" indent="-474404" lvl="1">
              <a:lnSpc>
                <a:spcPts val="6152"/>
              </a:lnSpc>
              <a:buFont typeface="Arial"/>
              <a:buChar char="•"/>
            </a:pPr>
            <a:r>
              <a:rPr lang="en-US" sz="4394">
                <a:solidFill>
                  <a:srgbClr val="000000"/>
                </a:solidFill>
                <a:latin typeface="Times New Roman"/>
                <a:ea typeface="Times New Roman"/>
                <a:cs typeface="Times New Roman"/>
                <a:sym typeface="Times New Roman"/>
              </a:rPr>
              <a:t>Loss of interest in activities</a:t>
            </a:r>
          </a:p>
          <a:p>
            <a:pPr algn="just" marL="948808" indent="-474404" lvl="1">
              <a:lnSpc>
                <a:spcPts val="6152"/>
              </a:lnSpc>
              <a:buFont typeface="Arial"/>
              <a:buChar char="•"/>
            </a:pPr>
            <a:r>
              <a:rPr lang="en-US" sz="4394">
                <a:solidFill>
                  <a:srgbClr val="000000"/>
                </a:solidFill>
                <a:latin typeface="Times New Roman"/>
                <a:ea typeface="Times New Roman"/>
                <a:cs typeface="Times New Roman"/>
                <a:sym typeface="Times New Roman"/>
              </a:rPr>
              <a:t>Mood swings</a:t>
            </a:r>
          </a:p>
          <a:p>
            <a:pPr algn="just" marL="948808" indent="-474404" lvl="1">
              <a:lnSpc>
                <a:spcPts val="6152"/>
              </a:lnSpc>
              <a:buFont typeface="Arial"/>
              <a:buChar char="•"/>
            </a:pPr>
            <a:r>
              <a:rPr lang="en-US" sz="4394">
                <a:solidFill>
                  <a:srgbClr val="000000"/>
                </a:solidFill>
                <a:latin typeface="Times New Roman"/>
                <a:ea typeface="Times New Roman"/>
                <a:cs typeface="Times New Roman"/>
                <a:sym typeface="Times New Roman"/>
              </a:rPr>
              <a:t>Anger or aggression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4E4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804807" y="2283940"/>
          <a:ext cx="14984751" cy="7215188"/>
        </p:xfrm>
        <a:graphic>
          <a:graphicData uri="http://schemas.openxmlformats.org/drawingml/2006/table">
            <a:tbl>
              <a:tblPr/>
              <a:tblGrid>
                <a:gridCol w="5008986"/>
                <a:gridCol w="1153011"/>
                <a:gridCol w="8822754"/>
              </a:tblGrid>
              <a:tr h="909679">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Findings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7303">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Deep Learning Approach for PD Diagnosis</a:t>
                      </a:r>
                      <a:endParaRPr lang="en-US" sz="1100"/>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Oh et al. (2018) proposed a deep learning approach for the diagnosis of PD from EEG signals. The study demonstrated the potential of deep learning models in accurately identifying PD based on EEG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32090">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Long Short-Term Memory-Based Deep Learning Models</a:t>
                      </a:r>
                      <a:endParaRPr lang="en-US" sz="1100"/>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Ushiku (2023) investigated the use of long short-term memory-based deep learning models for screening PD using sequential diagnostic codes. The findings suggested that these models have promising applications in the early screening of PD.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23602">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Novel PD Diagnosis Index using Higher-Order Spectra Features</a:t>
                      </a:r>
                      <a:endParaRPr lang="en-US" sz="1100"/>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Yuvaraj et al. (2018) introduced a novel Parkinson's Disease Diagnosis Index using higher-order spectra features extracted from EEG signals. The study highlighted the potential of advanced signal processing techniques for improving the accuracy of PD diagnosis.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2515">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Detection of Freezing of Gait in PD Patients</a:t>
                      </a:r>
                      <a:endParaRPr lang="en-US" sz="1100"/>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Handojoseno et al. (2012) explored the detection of Freezing of Gait in PD patients using EEG signals based on Wavelet decomposition. The findings indicated the feasibility of using EEG signals to identify motor symptoms associated with PD.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819150"/>
            <a:ext cx="8709382" cy="1301373"/>
          </a:xfrm>
          <a:prstGeom prst="rect">
            <a:avLst/>
          </a:prstGeom>
        </p:spPr>
        <p:txBody>
          <a:bodyPr anchor="t" rtlCol="false" tIns="0" lIns="0" bIns="0" rIns="0">
            <a:spAutoFit/>
          </a:bodyPr>
          <a:lstStyle/>
          <a:p>
            <a:pPr algn="ctr">
              <a:lnSpc>
                <a:spcPts val="10064"/>
              </a:lnSpc>
            </a:pPr>
            <a:r>
              <a:rPr lang="en-US" sz="7189">
                <a:solidFill>
                  <a:srgbClr val="000000"/>
                </a:solidFill>
                <a:latin typeface="Hatton Bold"/>
                <a:ea typeface="Hatton Bold"/>
                <a:cs typeface="Hatton Bold"/>
                <a:sym typeface="Hatton Bold"/>
              </a:rPr>
              <a:t>Literary Review:</a:t>
            </a:r>
          </a:p>
        </p:txBody>
      </p:sp>
      <p:sp>
        <p:nvSpPr>
          <p:cNvPr name="TextBox 4" id="4"/>
          <p:cNvSpPr txBox="true"/>
          <p:nvPr/>
        </p:nvSpPr>
        <p:spPr>
          <a:xfrm rot="0">
            <a:off x="9738082" y="1312726"/>
            <a:ext cx="3777377"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Bold"/>
                <a:ea typeface="Times New Roman Bold"/>
                <a:cs typeface="Times New Roman Bold"/>
                <a:sym typeface="Times New Roman Bold"/>
              </a:rPr>
              <a:t>(Parkinson’s disease)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4E4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804807" y="3577902"/>
          <a:ext cx="14100543" cy="5000625"/>
        </p:xfrm>
        <a:graphic>
          <a:graphicData uri="http://schemas.openxmlformats.org/drawingml/2006/table">
            <a:tbl>
              <a:tblPr/>
              <a:tblGrid>
                <a:gridCol w="5009786"/>
                <a:gridCol w="1153195"/>
                <a:gridCol w="7937561"/>
              </a:tblGrid>
              <a:tr h="911822">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Times New Roman Bold"/>
                          <a:ea typeface="Times New Roman Bold"/>
                          <a:cs typeface="Times New Roman Bold"/>
                          <a:sym typeface="Times New Roman Bold"/>
                        </a:rPr>
                        <a:t>Findings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44401">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CSF Aβ1-42 Combined with Neuroimaging Biomarkers</a:t>
                      </a:r>
                      <a:endParaRPr lang="en-US" sz="1100"/>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Lista et al. (2014) investigated the combined use of cerebrospinal fluid (CSF) Aβ1-42 and neuroimaging biomarkers for the early detection, diagnosis, and prediction of AD. The study emphasized the potential of multimodal approaches for improving the accuracy of AD prediction.</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44401">
                <a:tc>
                  <a:txBody>
                    <a:bodyPr anchor="t" rtlCol="false"/>
                    <a:lstStyle/>
                    <a:p>
                      <a:pPr algn="ctr">
                        <a:lnSpc>
                          <a:spcPts val="2800"/>
                        </a:lnSpc>
                        <a:defRPr/>
                      </a:pPr>
                      <a:r>
                        <a:rPr lang="en-US" sz="2000" spc="-6">
                          <a:solidFill>
                            <a:srgbClr val="000000"/>
                          </a:solidFill>
                          <a:latin typeface="Times New Roman"/>
                          <a:ea typeface="Times New Roman"/>
                          <a:cs typeface="Times New Roman"/>
                          <a:sym typeface="Times New Roman"/>
                        </a:rPr>
                        <a:t>Early Detection of AD from EEG Signals using Hjorth Parameters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cs typeface="Times New Roman"/>
                          <a:sym typeface="Times New Roman"/>
                        </a:rPr>
                        <a:t>Safi and Safi (2021) proposed an approach for the early detection of AD from EEG signals using Hjorth parameters. The findings suggested that these parameters could serve as effective biomarkers for the early identification of AD.</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910973"/>
            <a:ext cx="8709382" cy="1301373"/>
          </a:xfrm>
          <a:prstGeom prst="rect">
            <a:avLst/>
          </a:prstGeom>
        </p:spPr>
        <p:txBody>
          <a:bodyPr anchor="t" rtlCol="false" tIns="0" lIns="0" bIns="0" rIns="0">
            <a:spAutoFit/>
          </a:bodyPr>
          <a:lstStyle/>
          <a:p>
            <a:pPr algn="ctr">
              <a:lnSpc>
                <a:spcPts val="10064"/>
              </a:lnSpc>
            </a:pPr>
            <a:r>
              <a:rPr lang="en-US" sz="7189">
                <a:solidFill>
                  <a:srgbClr val="000000"/>
                </a:solidFill>
                <a:latin typeface="Hatton Bold"/>
                <a:ea typeface="Hatton Bold"/>
                <a:cs typeface="Hatton Bold"/>
                <a:sym typeface="Hatton Bold"/>
              </a:rPr>
              <a:t>Literary Review:</a:t>
            </a:r>
          </a:p>
        </p:txBody>
      </p:sp>
      <p:sp>
        <p:nvSpPr>
          <p:cNvPr name="TextBox 4" id="4"/>
          <p:cNvSpPr txBox="true"/>
          <p:nvPr/>
        </p:nvSpPr>
        <p:spPr>
          <a:xfrm rot="0">
            <a:off x="9738082" y="2276227"/>
            <a:ext cx="3764875"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Bold"/>
                <a:ea typeface="Times New Roman Bold"/>
                <a:cs typeface="Times New Roman Bold"/>
                <a:sym typeface="Times New Roman Bold"/>
              </a:rPr>
              <a:t>(Alzheimer’s disease)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4DE"/>
        </a:solidFill>
      </p:bgPr>
    </p:bg>
    <p:spTree>
      <p:nvGrpSpPr>
        <p:cNvPr id="1" name=""/>
        <p:cNvGrpSpPr/>
        <p:nvPr/>
      </p:nvGrpSpPr>
      <p:grpSpPr>
        <a:xfrm>
          <a:off x="0" y="0"/>
          <a:ext cx="0" cy="0"/>
          <a:chOff x="0" y="0"/>
          <a:chExt cx="0" cy="0"/>
        </a:xfrm>
      </p:grpSpPr>
      <p:sp>
        <p:nvSpPr>
          <p:cNvPr name="Freeform 2" id="2"/>
          <p:cNvSpPr/>
          <p:nvPr/>
        </p:nvSpPr>
        <p:spPr>
          <a:xfrm flipH="false" flipV="false" rot="0">
            <a:off x="11043251" y="1934474"/>
            <a:ext cx="6216049" cy="6216049"/>
          </a:xfrm>
          <a:custGeom>
            <a:avLst/>
            <a:gdLst/>
            <a:ahLst/>
            <a:cxnLst/>
            <a:rect r="r" b="b" t="t" l="l"/>
            <a:pathLst>
              <a:path h="6216049" w="6216049">
                <a:moveTo>
                  <a:pt x="0" y="0"/>
                </a:moveTo>
                <a:lnTo>
                  <a:pt x="6216049" y="0"/>
                </a:lnTo>
                <a:lnTo>
                  <a:pt x="6216049" y="6216048"/>
                </a:lnTo>
                <a:lnTo>
                  <a:pt x="0" y="6216048"/>
                </a:lnTo>
                <a:lnTo>
                  <a:pt x="0" y="0"/>
                </a:lnTo>
                <a:close/>
              </a:path>
            </a:pathLst>
          </a:custGeom>
          <a:blipFill>
            <a:blip r:embed="rId2"/>
            <a:stretch>
              <a:fillRect l="0" t="0" r="0" b="0"/>
            </a:stretch>
          </a:blipFill>
        </p:spPr>
      </p:sp>
      <p:sp>
        <p:nvSpPr>
          <p:cNvPr name="TextBox 3" id="3"/>
          <p:cNvSpPr txBox="true"/>
          <p:nvPr/>
        </p:nvSpPr>
        <p:spPr>
          <a:xfrm rot="0">
            <a:off x="1028700" y="819150"/>
            <a:ext cx="8745379" cy="1303020"/>
          </a:xfrm>
          <a:prstGeom prst="rect">
            <a:avLst/>
          </a:prstGeom>
        </p:spPr>
        <p:txBody>
          <a:bodyPr anchor="t" rtlCol="false" tIns="0" lIns="0" bIns="0" rIns="0">
            <a:spAutoFit/>
          </a:bodyPr>
          <a:lstStyle/>
          <a:p>
            <a:pPr algn="ctr">
              <a:lnSpc>
                <a:spcPts val="10080"/>
              </a:lnSpc>
            </a:pPr>
            <a:r>
              <a:rPr lang="en-US" sz="7200">
                <a:solidFill>
                  <a:srgbClr val="000000"/>
                </a:solidFill>
                <a:latin typeface="Hatton Bold"/>
                <a:ea typeface="Hatton Bold"/>
                <a:cs typeface="Hatton Bold"/>
                <a:sym typeface="Hatton Bold"/>
              </a:rPr>
              <a:t>Issues Identified:</a:t>
            </a:r>
          </a:p>
        </p:txBody>
      </p:sp>
      <p:sp>
        <p:nvSpPr>
          <p:cNvPr name="TextBox 4" id="4"/>
          <p:cNvSpPr txBox="true"/>
          <p:nvPr/>
        </p:nvSpPr>
        <p:spPr>
          <a:xfrm rot="0">
            <a:off x="1028700" y="2751647"/>
            <a:ext cx="8255198" cy="5056218"/>
          </a:xfrm>
          <a:prstGeom prst="rect">
            <a:avLst/>
          </a:prstGeom>
        </p:spPr>
        <p:txBody>
          <a:bodyPr anchor="t" rtlCol="false" tIns="0" lIns="0" bIns="0" rIns="0">
            <a:spAutoFit/>
          </a:bodyPr>
          <a:lstStyle/>
          <a:p>
            <a:pPr algn="l">
              <a:lnSpc>
                <a:spcPts val="5649"/>
              </a:lnSpc>
            </a:pPr>
            <a:r>
              <a:rPr lang="en-US" sz="4035">
                <a:solidFill>
                  <a:srgbClr val="000000"/>
                </a:solidFill>
                <a:latin typeface="Times New Roman"/>
                <a:ea typeface="Times New Roman"/>
                <a:cs typeface="Times New Roman"/>
                <a:sym typeface="Times New Roman"/>
              </a:rPr>
              <a:t>1.Feature Extraction and Selection:</a:t>
            </a:r>
          </a:p>
          <a:p>
            <a:pPr algn="l" marL="871236" indent="-435618" lvl="1">
              <a:lnSpc>
                <a:spcPts val="5649"/>
              </a:lnSpc>
              <a:buFont typeface="Arial"/>
              <a:buChar char="•"/>
            </a:pPr>
            <a:r>
              <a:rPr lang="en-US" sz="4035">
                <a:solidFill>
                  <a:srgbClr val="000000"/>
                </a:solidFill>
                <a:latin typeface="Times New Roman"/>
                <a:ea typeface="Times New Roman"/>
                <a:cs typeface="Times New Roman"/>
                <a:sym typeface="Times New Roman"/>
              </a:rPr>
              <a:t>Complex Features</a:t>
            </a:r>
          </a:p>
          <a:p>
            <a:pPr algn="l" marL="871236" indent="-435618" lvl="1">
              <a:lnSpc>
                <a:spcPts val="5649"/>
              </a:lnSpc>
              <a:buFont typeface="Arial"/>
              <a:buChar char="•"/>
            </a:pPr>
            <a:r>
              <a:rPr lang="en-US" sz="4035">
                <a:solidFill>
                  <a:srgbClr val="000000"/>
                </a:solidFill>
                <a:latin typeface="Times New Roman"/>
                <a:ea typeface="Times New Roman"/>
                <a:cs typeface="Times New Roman"/>
                <a:sym typeface="Times New Roman"/>
              </a:rPr>
              <a:t>High Dimensionality</a:t>
            </a:r>
          </a:p>
          <a:p>
            <a:pPr algn="l">
              <a:lnSpc>
                <a:spcPts val="5649"/>
              </a:lnSpc>
            </a:pPr>
            <a:r>
              <a:rPr lang="en-US" sz="4035">
                <a:solidFill>
                  <a:srgbClr val="000000"/>
                </a:solidFill>
                <a:latin typeface="Times New Roman"/>
                <a:ea typeface="Times New Roman"/>
                <a:cs typeface="Times New Roman"/>
                <a:sym typeface="Times New Roman"/>
              </a:rPr>
              <a:t>2.Integration with Other Biomarkers:</a:t>
            </a:r>
          </a:p>
          <a:p>
            <a:pPr algn="l" marL="871236" indent="-435618" lvl="1">
              <a:lnSpc>
                <a:spcPts val="5649"/>
              </a:lnSpc>
              <a:buFont typeface="Arial"/>
              <a:buChar char="•"/>
            </a:pPr>
            <a:r>
              <a:rPr lang="en-US" sz="4035">
                <a:solidFill>
                  <a:srgbClr val="000000"/>
                </a:solidFill>
                <a:latin typeface="Times New Roman"/>
                <a:ea typeface="Times New Roman"/>
                <a:cs typeface="Times New Roman"/>
                <a:sym typeface="Times New Roman"/>
              </a:rPr>
              <a:t>Multimodal Approaches </a:t>
            </a:r>
          </a:p>
          <a:p>
            <a:pPr algn="l">
              <a:lnSpc>
                <a:spcPts val="5649"/>
              </a:lnSpc>
            </a:pPr>
            <a:r>
              <a:rPr lang="en-US" sz="4035">
                <a:solidFill>
                  <a:srgbClr val="000000"/>
                </a:solidFill>
                <a:latin typeface="Times New Roman"/>
                <a:ea typeface="Times New Roman"/>
                <a:cs typeface="Times New Roman"/>
                <a:sym typeface="Times New Roman"/>
              </a:rPr>
              <a:t> 3.Longitudinal Studies:</a:t>
            </a:r>
          </a:p>
          <a:p>
            <a:pPr algn="l" marL="871236" indent="-435618" lvl="1">
              <a:lnSpc>
                <a:spcPts val="5649"/>
              </a:lnSpc>
              <a:buFont typeface="Arial"/>
              <a:buChar char="•"/>
            </a:pPr>
            <a:r>
              <a:rPr lang="en-US" sz="4035">
                <a:solidFill>
                  <a:srgbClr val="000000"/>
                </a:solidFill>
                <a:latin typeface="Times New Roman"/>
                <a:ea typeface="Times New Roman"/>
                <a:cs typeface="Times New Roman"/>
                <a:sym typeface="Times New Roman"/>
              </a:rPr>
              <a:t>Time Series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DAGJKse7qew</dc:identifier>
  <dcterms:modified xsi:type="dcterms:W3CDTF">2011-08-01T06:04:30Z</dcterms:modified>
  <cp:revision>1</cp:revision>
  <dc:title>Early detection and prediction of parkinson and alzheimer disease</dc:title>
</cp:coreProperties>
</file>